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781" r:id="rId5"/>
  </p:sldMasterIdLst>
  <p:notesMasterIdLst>
    <p:notesMasterId r:id="rId26"/>
  </p:notesMasterIdLst>
  <p:handoutMasterIdLst>
    <p:handoutMasterId r:id="rId27"/>
  </p:handoutMasterIdLst>
  <p:sldIdLst>
    <p:sldId id="256" r:id="rId6"/>
    <p:sldId id="369" r:id="rId7"/>
    <p:sldId id="362" r:id="rId8"/>
    <p:sldId id="382" r:id="rId9"/>
    <p:sldId id="307" r:id="rId10"/>
    <p:sldId id="363" r:id="rId11"/>
    <p:sldId id="386" r:id="rId12"/>
    <p:sldId id="370" r:id="rId13"/>
    <p:sldId id="384" r:id="rId14"/>
    <p:sldId id="360" r:id="rId15"/>
    <p:sldId id="378" r:id="rId16"/>
    <p:sldId id="373" r:id="rId17"/>
    <p:sldId id="374" r:id="rId18"/>
    <p:sldId id="379" r:id="rId19"/>
    <p:sldId id="380" r:id="rId20"/>
    <p:sldId id="368" r:id="rId21"/>
    <p:sldId id="377" r:id="rId22"/>
    <p:sldId id="376" r:id="rId23"/>
    <p:sldId id="385" r:id="rId24"/>
    <p:sldId id="343" r:id="rId25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6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3A3"/>
    <a:srgbClr val="008000"/>
    <a:srgbClr val="CC6600"/>
    <a:srgbClr val="FF9900"/>
    <a:srgbClr val="C9DCE9"/>
    <a:srgbClr val="E1ECF3"/>
    <a:srgbClr val="EBF1F5"/>
    <a:srgbClr val="D5E3EB"/>
    <a:srgbClr val="E7F7FF"/>
    <a:srgbClr val="609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74" autoAdjust="0"/>
    <p:restoredTop sz="89415" autoAdjust="0"/>
  </p:normalViewPr>
  <p:slideViewPr>
    <p:cSldViewPr snapToGrid="0">
      <p:cViewPr varScale="1">
        <p:scale>
          <a:sx n="60" d="100"/>
          <a:sy n="60" d="100"/>
        </p:scale>
        <p:origin x="1014" y="60"/>
      </p:cViewPr>
      <p:guideLst>
        <p:guide orient="horz"/>
        <p:guide pos="6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26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 Medical Records</a:t>
            </a:r>
          </a:p>
        </c:rich>
      </c:tx>
      <c:layout>
        <c:manualLayout>
          <c:xMode val="edge"/>
          <c:yMode val="edge"/>
          <c:x val="0.23199833471104717"/>
          <c:y val="1.72426995496261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Graphs!$A$10</c:f>
              <c:strCache>
                <c:ptCount val="1"/>
                <c:pt idx="0">
                  <c:v>OSU</c:v>
                </c:pt>
              </c:strCache>
            </c:strRef>
          </c:tx>
          <c:spPr>
            <a:solidFill>
              <a:srgbClr val="6EC038">
                <a:lumMod val="50000"/>
              </a:srgbClr>
            </a:solidFill>
            <a:ln>
              <a:noFill/>
            </a:ln>
            <a:effectLst/>
            <a:sp3d/>
          </c:spPr>
          <c:invertIfNegative val="0"/>
          <c:cat>
            <c:numRef>
              <c:f>Graphs!$B$9:$E$9</c:f>
              <c:numCache>
                <c:formatCode>mmm\-yy</c:formatCode>
                <c:ptCount val="4"/>
                <c:pt idx="0">
                  <c:v>40908</c:v>
                </c:pt>
                <c:pt idx="1">
                  <c:v>41152</c:v>
                </c:pt>
                <c:pt idx="2">
                  <c:v>41394</c:v>
                </c:pt>
                <c:pt idx="3">
                  <c:v>41530</c:v>
                </c:pt>
              </c:numCache>
            </c:numRef>
          </c:cat>
          <c:val>
            <c:numRef>
              <c:f>Graphs!$B$10:$E$10</c:f>
              <c:numCache>
                <c:formatCode>General</c:formatCode>
                <c:ptCount val="4"/>
                <c:pt idx="0">
                  <c:v>69</c:v>
                </c:pt>
                <c:pt idx="1">
                  <c:v>85</c:v>
                </c:pt>
                <c:pt idx="2">
                  <c:v>101</c:v>
                </c:pt>
                <c:pt idx="3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4C-4C3D-B322-D87ECD9C0E94}"/>
            </c:ext>
          </c:extLst>
        </c:ser>
        <c:ser>
          <c:idx val="3"/>
          <c:order val="1"/>
          <c:tx>
            <c:strRef>
              <c:f>Graphs!$A$14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rgbClr val="6EC038">
                <a:lumMod val="75000"/>
              </a:srgbClr>
            </a:solidFill>
            <a:ln>
              <a:noFill/>
            </a:ln>
            <a:effectLst/>
            <a:sp3d/>
          </c:spPr>
          <c:invertIfNegative val="0"/>
          <c:cat>
            <c:numRef>
              <c:f>Graphs!$B$9:$E$9</c:f>
              <c:numCache>
                <c:formatCode>mmm\-yy</c:formatCode>
                <c:ptCount val="4"/>
                <c:pt idx="0">
                  <c:v>40908</c:v>
                </c:pt>
                <c:pt idx="1">
                  <c:v>41152</c:v>
                </c:pt>
                <c:pt idx="2">
                  <c:v>41394</c:v>
                </c:pt>
                <c:pt idx="3">
                  <c:v>41530</c:v>
                </c:pt>
              </c:numCache>
            </c:numRef>
          </c:cat>
          <c:val>
            <c:numRef>
              <c:f>Graphs!$B$14:$E$14</c:f>
              <c:numCache>
                <c:formatCode>General</c:formatCode>
                <c:ptCount val="4"/>
                <c:pt idx="0">
                  <c:v>8</c:v>
                </c:pt>
                <c:pt idx="1">
                  <c:v>54</c:v>
                </c:pt>
                <c:pt idx="2">
                  <c:v>99</c:v>
                </c:pt>
                <c:pt idx="3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4C-4C3D-B322-D87ECD9C0E94}"/>
            </c:ext>
          </c:extLst>
        </c:ser>
        <c:ser>
          <c:idx val="2"/>
          <c:order val="2"/>
          <c:tx>
            <c:strRef>
              <c:f>Graphs!$A$12</c:f>
              <c:strCache>
                <c:ptCount val="1"/>
                <c:pt idx="0">
                  <c:v>Royal Marsden</c:v>
                </c:pt>
              </c:strCache>
            </c:strRef>
          </c:tx>
          <c:spPr>
            <a:solidFill>
              <a:srgbClr val="6EC038">
                <a:lumMod val="60000"/>
                <a:lumOff val="40000"/>
              </a:srgbClr>
            </a:solidFill>
            <a:ln>
              <a:noFill/>
            </a:ln>
            <a:effectLst/>
            <a:sp3d/>
          </c:spPr>
          <c:invertIfNegative val="0"/>
          <c:cat>
            <c:numRef>
              <c:f>Graphs!$B$9:$E$9</c:f>
              <c:numCache>
                <c:formatCode>mmm\-yy</c:formatCode>
                <c:ptCount val="4"/>
                <c:pt idx="0">
                  <c:v>40908</c:v>
                </c:pt>
                <c:pt idx="1">
                  <c:v>41152</c:v>
                </c:pt>
                <c:pt idx="2">
                  <c:v>41394</c:v>
                </c:pt>
                <c:pt idx="3">
                  <c:v>41530</c:v>
                </c:pt>
              </c:numCache>
            </c:numRef>
          </c:cat>
          <c:val>
            <c:numRef>
              <c:f>Graphs!$B$12:$E$12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4C-4C3D-B322-D87ECD9C0E94}"/>
            </c:ext>
          </c:extLst>
        </c:ser>
        <c:ser>
          <c:idx val="4"/>
          <c:order val="3"/>
          <c:tx>
            <c:strRef>
              <c:f>Graphs!$A$11</c:f>
              <c:strCache>
                <c:ptCount val="1"/>
                <c:pt idx="0">
                  <c:v>Rochester</c:v>
                </c:pt>
              </c:strCache>
            </c:strRef>
          </c:tx>
          <c:spPr>
            <a:solidFill>
              <a:srgbClr val="6EC038">
                <a:lumMod val="40000"/>
                <a:lumOff val="60000"/>
              </a:srgbClr>
            </a:solidFill>
            <a:ln>
              <a:noFill/>
            </a:ln>
            <a:effectLst/>
            <a:sp3d/>
          </c:spPr>
          <c:invertIfNegative val="0"/>
          <c:cat>
            <c:numRef>
              <c:f>Graphs!$B$9:$E$9</c:f>
              <c:numCache>
                <c:formatCode>mmm\-yy</c:formatCode>
                <c:ptCount val="4"/>
                <c:pt idx="0">
                  <c:v>40908</c:v>
                </c:pt>
                <c:pt idx="1">
                  <c:v>41152</c:v>
                </c:pt>
                <c:pt idx="2">
                  <c:v>41394</c:v>
                </c:pt>
                <c:pt idx="3">
                  <c:v>41530</c:v>
                </c:pt>
              </c:numCache>
            </c:numRef>
          </c:cat>
          <c:val>
            <c:numRef>
              <c:f>Graphs!$B$11:$E$11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10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4C-4C3D-B322-D87ECD9C0E94}"/>
            </c:ext>
          </c:extLst>
        </c:ser>
        <c:ser>
          <c:idx val="1"/>
          <c:order val="4"/>
          <c:tx>
            <c:strRef>
              <c:f>Graphs!$A$13</c:f>
              <c:strCache>
                <c:ptCount val="1"/>
                <c:pt idx="0">
                  <c:v>MDA</c:v>
                </c:pt>
              </c:strCache>
            </c:strRef>
          </c:tx>
          <c:spPr>
            <a:solidFill>
              <a:srgbClr val="6EC038">
                <a:lumMod val="20000"/>
                <a:lumOff val="80000"/>
              </a:srgbClr>
            </a:solidFill>
            <a:ln>
              <a:noFill/>
            </a:ln>
            <a:effectLst/>
            <a:sp3d/>
          </c:spPr>
          <c:invertIfNegative val="0"/>
          <c:cat>
            <c:numRef>
              <c:f>Graphs!$B$9:$E$9</c:f>
              <c:numCache>
                <c:formatCode>mmm\-yy</c:formatCode>
                <c:ptCount val="4"/>
                <c:pt idx="0">
                  <c:v>40908</c:v>
                </c:pt>
                <c:pt idx="1">
                  <c:v>41152</c:v>
                </c:pt>
                <c:pt idx="2">
                  <c:v>41394</c:v>
                </c:pt>
                <c:pt idx="3">
                  <c:v>41530</c:v>
                </c:pt>
              </c:numCache>
            </c:numRef>
          </c:cat>
          <c:val>
            <c:numRef>
              <c:f>Graphs!$B$13:$E$13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4C-4C3D-B322-D87ECD9C0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6430664"/>
        <c:axId val="326422824"/>
        <c:axId val="0"/>
      </c:bar3DChart>
      <c:catAx>
        <c:axId val="3264306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22824"/>
        <c:crosses val="autoZero"/>
        <c:auto val="0"/>
        <c:lblAlgn val="ctr"/>
        <c:lblOffset val="100"/>
        <c:noMultiLvlLbl val="0"/>
      </c:catAx>
      <c:valAx>
        <c:axId val="326422824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30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3175">
      <a:solidFill>
        <a:srgbClr val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D689A7-67E1-40D2-80C6-FED77FBC7DB5}" type="datetimeFigureOut">
              <a:rPr lang="en-US"/>
              <a:pPr>
                <a:defRPr/>
              </a:pPr>
              <a:t>10/17/2018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18655D-0E62-44EA-BB77-24E9B99587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99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F5F3C3-0483-4F26-8C1F-CF3442334E6D}" type="datetimeFigureOut">
              <a:rPr lang="en-US"/>
              <a:pPr>
                <a:defRPr/>
              </a:pPr>
              <a:t>10/17/2018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E37552-27B9-4AE5-9BA7-1996636E8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49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32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6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8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Hoz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1426029" y="3429000"/>
            <a:ext cx="6335486" cy="92055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54785" y="4362090"/>
            <a:ext cx="3877974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40" y="6074507"/>
            <a:ext cx="2591320" cy="37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083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00" y="920191"/>
            <a:ext cx="2062686" cy="2918162"/>
          </a:xfrm>
        </p:spPr>
        <p:txBody>
          <a:bodyPr anchor="t" anchorCtr="0"/>
          <a:lstStyle>
            <a:lvl1pPr algn="r"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29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4296" y="2634598"/>
            <a:ext cx="6966858" cy="792162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A2DC09CD-BF2F-42EF-B5F5-BB16DACDBD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o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771900" y="869949"/>
            <a:ext cx="4940299" cy="4721225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4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28625" y="904875"/>
            <a:ext cx="31813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marL="0" algn="r" defTabSz="914400" rtl="0" eaLnBrk="1" latinLnBrk="0" hangingPunct="1">
              <a:lnSpc>
                <a:spcPct val="85000"/>
              </a:lnSpc>
              <a:defRPr lang="en-US" sz="3400" b="1" kern="1200" dirty="0">
                <a:ln w="3175" cmpd="sng">
                  <a:noFill/>
                  <a:prstDash val="solid"/>
                </a:ln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787DCE5C-D191-4037-823F-C1DD70E970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LOGO half content,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58283"/>
            <a:ext cx="3435350" cy="831682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81013" y="1258214"/>
            <a:ext cx="3411537" cy="5179162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90D5EC4B-24DC-495A-8D58-FF90D51872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 LOGO half content,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397468" y="258283"/>
            <a:ext cx="4230624" cy="831682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399005" y="1433384"/>
            <a:ext cx="4201298" cy="4324865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90D5EC4B-24DC-495A-8D58-FF90D51872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icture Top, Cont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4149969"/>
            <a:ext cx="2764302" cy="792162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418448" y="4149969"/>
            <a:ext cx="5293751" cy="2195543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7400800F-6717-4201-B242-8F4B626712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0206-C279-9346-BE4A-3D75B2890C73}" type="datetime1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 - Do Not Distribute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F8D6-DD61-D44D-BE50-7AC56772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5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Hoz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1426029" y="3429000"/>
            <a:ext cx="6335486" cy="92055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54785" y="4362090"/>
            <a:ext cx="3877974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40" y="6074507"/>
            <a:ext cx="2591320" cy="37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208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tate Title Ver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6868"/>
          <a:stretch/>
        </p:blipFill>
        <p:spPr bwMode="gray">
          <a:xfrm>
            <a:off x="0" y="-1"/>
            <a:ext cx="4138346" cy="653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 bwMode="ltGray">
          <a:xfrm>
            <a:off x="576263" y="-1"/>
            <a:ext cx="2547937" cy="64547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7"/>
          <p:cNvSpPr>
            <a:spLocks noEditPoints="1"/>
          </p:cNvSpPr>
          <p:nvPr userDrawn="1"/>
        </p:nvSpPr>
        <p:spPr bwMode="white">
          <a:xfrm>
            <a:off x="805543" y="5412054"/>
            <a:ext cx="2086675" cy="585977"/>
          </a:xfrm>
          <a:custGeom>
            <a:avLst/>
            <a:gdLst>
              <a:gd name="T0" fmla="*/ 155 w 2796"/>
              <a:gd name="T1" fmla="*/ 67 h 785"/>
              <a:gd name="T2" fmla="*/ 360 w 2796"/>
              <a:gd name="T3" fmla="*/ 154 h 785"/>
              <a:gd name="T4" fmla="*/ 397 w 2796"/>
              <a:gd name="T5" fmla="*/ 158 h 785"/>
              <a:gd name="T6" fmla="*/ 685 w 2796"/>
              <a:gd name="T7" fmla="*/ 111 h 785"/>
              <a:gd name="T8" fmla="*/ 759 w 2796"/>
              <a:gd name="T9" fmla="*/ 150 h 785"/>
              <a:gd name="T10" fmla="*/ 837 w 2796"/>
              <a:gd name="T11" fmla="*/ 19 h 785"/>
              <a:gd name="T12" fmla="*/ 916 w 2796"/>
              <a:gd name="T13" fmla="*/ 172 h 785"/>
              <a:gd name="T14" fmla="*/ 1085 w 2796"/>
              <a:gd name="T15" fmla="*/ 46 h 785"/>
              <a:gd name="T16" fmla="*/ 1271 w 2796"/>
              <a:gd name="T17" fmla="*/ 172 h 785"/>
              <a:gd name="T18" fmla="*/ 1507 w 2796"/>
              <a:gd name="T19" fmla="*/ 117 h 785"/>
              <a:gd name="T20" fmla="*/ 1591 w 2796"/>
              <a:gd name="T21" fmla="*/ 46 h 785"/>
              <a:gd name="T22" fmla="*/ 1702 w 2796"/>
              <a:gd name="T23" fmla="*/ 49 h 785"/>
              <a:gd name="T24" fmla="*/ 1828 w 2796"/>
              <a:gd name="T25" fmla="*/ 172 h 785"/>
              <a:gd name="T26" fmla="*/ 1939 w 2796"/>
              <a:gd name="T27" fmla="*/ 62 h 785"/>
              <a:gd name="T28" fmla="*/ 2110 w 2796"/>
              <a:gd name="T29" fmla="*/ 175 h 785"/>
              <a:gd name="T30" fmla="*/ 2255 w 2796"/>
              <a:gd name="T31" fmla="*/ 3 h 785"/>
              <a:gd name="T32" fmla="*/ 2394 w 2796"/>
              <a:gd name="T33" fmla="*/ 32 h 785"/>
              <a:gd name="T34" fmla="*/ 2619 w 2796"/>
              <a:gd name="T35" fmla="*/ 46 h 785"/>
              <a:gd name="T36" fmla="*/ 2748 w 2796"/>
              <a:gd name="T37" fmla="*/ 175 h 785"/>
              <a:gd name="T38" fmla="*/ 396 w 2796"/>
              <a:gd name="T39" fmla="*/ 326 h 785"/>
              <a:gd name="T40" fmla="*/ 423 w 2796"/>
              <a:gd name="T41" fmla="*/ 307 h 785"/>
              <a:gd name="T42" fmla="*/ 623 w 2796"/>
              <a:gd name="T43" fmla="*/ 371 h 785"/>
              <a:gd name="T44" fmla="*/ 875 w 2796"/>
              <a:gd name="T45" fmla="*/ 444 h 785"/>
              <a:gd name="T46" fmla="*/ 982 w 2796"/>
              <a:gd name="T47" fmla="*/ 511 h 785"/>
              <a:gd name="T48" fmla="*/ 982 w 2796"/>
              <a:gd name="T49" fmla="*/ 511 h 785"/>
              <a:gd name="T50" fmla="*/ 1098 w 2796"/>
              <a:gd name="T51" fmla="*/ 307 h 785"/>
              <a:gd name="T52" fmla="*/ 1364 w 2796"/>
              <a:gd name="T53" fmla="*/ 372 h 785"/>
              <a:gd name="T54" fmla="*/ 1541 w 2796"/>
              <a:gd name="T55" fmla="*/ 368 h 785"/>
              <a:gd name="T56" fmla="*/ 1679 w 2796"/>
              <a:gd name="T57" fmla="*/ 480 h 785"/>
              <a:gd name="T58" fmla="*/ 1752 w 2796"/>
              <a:gd name="T59" fmla="*/ 354 h 785"/>
              <a:gd name="T60" fmla="*/ 1972 w 2796"/>
              <a:gd name="T61" fmla="*/ 463 h 785"/>
              <a:gd name="T62" fmla="*/ 2052 w 2796"/>
              <a:gd name="T63" fmla="*/ 371 h 785"/>
              <a:gd name="T64" fmla="*/ 2077 w 2796"/>
              <a:gd name="T65" fmla="*/ 458 h 785"/>
              <a:gd name="T66" fmla="*/ 2154 w 2796"/>
              <a:gd name="T67" fmla="*/ 415 h 785"/>
              <a:gd name="T68" fmla="*/ 2325 w 2796"/>
              <a:gd name="T69" fmla="*/ 477 h 785"/>
              <a:gd name="T70" fmla="*/ 2533 w 2796"/>
              <a:gd name="T71" fmla="*/ 443 h 785"/>
              <a:gd name="T72" fmla="*/ 2639 w 2796"/>
              <a:gd name="T73" fmla="*/ 311 h 785"/>
              <a:gd name="T74" fmla="*/ 2706 w 2796"/>
              <a:gd name="T75" fmla="*/ 372 h 785"/>
              <a:gd name="T76" fmla="*/ 68 w 2796"/>
              <a:gd name="T77" fmla="*/ 612 h 785"/>
              <a:gd name="T78" fmla="*/ 158 w 2796"/>
              <a:gd name="T79" fmla="*/ 727 h 785"/>
              <a:gd name="T80" fmla="*/ 307 w 2796"/>
              <a:gd name="T81" fmla="*/ 695 h 785"/>
              <a:gd name="T82" fmla="*/ 371 w 2796"/>
              <a:gd name="T83" fmla="*/ 752 h 785"/>
              <a:gd name="T84" fmla="*/ 585 w 2796"/>
              <a:gd name="T85" fmla="*/ 720 h 785"/>
              <a:gd name="T86" fmla="*/ 738 w 2796"/>
              <a:gd name="T87" fmla="*/ 696 h 785"/>
              <a:gd name="T88" fmla="*/ 872 w 2796"/>
              <a:gd name="T89" fmla="*/ 782 h 785"/>
              <a:gd name="T90" fmla="*/ 910 w 2796"/>
              <a:gd name="T91" fmla="*/ 782 h 785"/>
              <a:gd name="T92" fmla="*/ 1018 w 2796"/>
              <a:gd name="T93" fmla="*/ 659 h 785"/>
              <a:gd name="T94" fmla="*/ 1239 w 2796"/>
              <a:gd name="T95" fmla="*/ 754 h 785"/>
              <a:gd name="T96" fmla="*/ 1335 w 2796"/>
              <a:gd name="T97" fmla="*/ 785 h 785"/>
              <a:gd name="T98" fmla="*/ 1620 w 2796"/>
              <a:gd name="T99" fmla="*/ 685 h 785"/>
              <a:gd name="T100" fmla="*/ 1733 w 2796"/>
              <a:gd name="T101" fmla="*/ 656 h 785"/>
              <a:gd name="T102" fmla="*/ 1693 w 2796"/>
              <a:gd name="T103" fmla="*/ 713 h 785"/>
              <a:gd name="T104" fmla="*/ 1919 w 2796"/>
              <a:gd name="T105" fmla="*/ 697 h 785"/>
              <a:gd name="T106" fmla="*/ 2049 w 2796"/>
              <a:gd name="T107" fmla="*/ 768 h 785"/>
              <a:gd name="T108" fmla="*/ 2045 w 2796"/>
              <a:gd name="T109" fmla="*/ 785 h 785"/>
              <a:gd name="T110" fmla="*/ 2172 w 2796"/>
              <a:gd name="T111" fmla="*/ 782 h 785"/>
              <a:gd name="T112" fmla="*/ 2422 w 2796"/>
              <a:gd name="T113" fmla="*/ 741 h 785"/>
              <a:gd name="T114" fmla="*/ 2562 w 2796"/>
              <a:gd name="T115" fmla="*/ 782 h 785"/>
              <a:gd name="T116" fmla="*/ 2619 w 2796"/>
              <a:gd name="T117" fmla="*/ 782 h 785"/>
              <a:gd name="T118" fmla="*/ 2697 w 2796"/>
              <a:gd name="T119" fmla="*/ 727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96" h="785">
                <a:moveTo>
                  <a:pt x="97" y="3"/>
                </a:moveTo>
                <a:cubicBezTo>
                  <a:pt x="76" y="3"/>
                  <a:pt x="76" y="3"/>
                  <a:pt x="76" y="3"/>
                </a:cubicBezTo>
                <a:cubicBezTo>
                  <a:pt x="76" y="172"/>
                  <a:pt x="76" y="172"/>
                  <a:pt x="76" y="172"/>
                </a:cubicBezTo>
                <a:cubicBezTo>
                  <a:pt x="97" y="172"/>
                  <a:pt x="97" y="172"/>
                  <a:pt x="97" y="172"/>
                </a:cubicBezTo>
                <a:lnTo>
                  <a:pt x="97" y="3"/>
                </a:lnTo>
                <a:close/>
                <a:moveTo>
                  <a:pt x="284" y="89"/>
                </a:moveTo>
                <a:cubicBezTo>
                  <a:pt x="284" y="172"/>
                  <a:pt x="284" y="172"/>
                  <a:pt x="284" y="172"/>
                </a:cubicBezTo>
                <a:cubicBezTo>
                  <a:pt x="303" y="172"/>
                  <a:pt x="303" y="172"/>
                  <a:pt x="303" y="172"/>
                </a:cubicBezTo>
                <a:cubicBezTo>
                  <a:pt x="303" y="83"/>
                  <a:pt x="303" y="83"/>
                  <a:pt x="303" y="83"/>
                </a:cubicBezTo>
                <a:cubicBezTo>
                  <a:pt x="303" y="59"/>
                  <a:pt x="291" y="46"/>
                  <a:pt x="269" y="46"/>
                </a:cubicBezTo>
                <a:cubicBezTo>
                  <a:pt x="251" y="46"/>
                  <a:pt x="234" y="58"/>
                  <a:pt x="227" y="69"/>
                </a:cubicBezTo>
                <a:cubicBezTo>
                  <a:pt x="224" y="56"/>
                  <a:pt x="213" y="46"/>
                  <a:pt x="194" y="46"/>
                </a:cubicBezTo>
                <a:cubicBezTo>
                  <a:pt x="176" y="46"/>
                  <a:pt x="160" y="59"/>
                  <a:pt x="155" y="67"/>
                </a:cubicBezTo>
                <a:cubicBezTo>
                  <a:pt x="155" y="49"/>
                  <a:pt x="155" y="49"/>
                  <a:pt x="155" y="49"/>
                </a:cubicBezTo>
                <a:cubicBezTo>
                  <a:pt x="136" y="49"/>
                  <a:pt x="136" y="49"/>
                  <a:pt x="136" y="49"/>
                </a:cubicBezTo>
                <a:cubicBezTo>
                  <a:pt x="136" y="172"/>
                  <a:pt x="136" y="172"/>
                  <a:pt x="136" y="172"/>
                </a:cubicBezTo>
                <a:cubicBezTo>
                  <a:pt x="155" y="172"/>
                  <a:pt x="155" y="172"/>
                  <a:pt x="155" y="172"/>
                </a:cubicBezTo>
                <a:cubicBezTo>
                  <a:pt x="155" y="82"/>
                  <a:pt x="155" y="82"/>
                  <a:pt x="155" y="82"/>
                </a:cubicBezTo>
                <a:cubicBezTo>
                  <a:pt x="161" y="72"/>
                  <a:pt x="174" y="63"/>
                  <a:pt x="187" y="63"/>
                </a:cubicBezTo>
                <a:cubicBezTo>
                  <a:pt x="203" y="63"/>
                  <a:pt x="210" y="73"/>
                  <a:pt x="210" y="89"/>
                </a:cubicBezTo>
                <a:cubicBezTo>
                  <a:pt x="210" y="172"/>
                  <a:pt x="210" y="172"/>
                  <a:pt x="210" y="172"/>
                </a:cubicBezTo>
                <a:cubicBezTo>
                  <a:pt x="229" y="172"/>
                  <a:pt x="229" y="172"/>
                  <a:pt x="229" y="172"/>
                </a:cubicBezTo>
                <a:cubicBezTo>
                  <a:pt x="229" y="82"/>
                  <a:pt x="229" y="82"/>
                  <a:pt x="229" y="82"/>
                </a:cubicBezTo>
                <a:cubicBezTo>
                  <a:pt x="235" y="72"/>
                  <a:pt x="248" y="63"/>
                  <a:pt x="261" y="63"/>
                </a:cubicBezTo>
                <a:cubicBezTo>
                  <a:pt x="277" y="63"/>
                  <a:pt x="284" y="73"/>
                  <a:pt x="284" y="89"/>
                </a:cubicBezTo>
                <a:close/>
                <a:moveTo>
                  <a:pt x="360" y="154"/>
                </a:moveTo>
                <a:cubicBezTo>
                  <a:pt x="370" y="167"/>
                  <a:pt x="385" y="175"/>
                  <a:pt x="401" y="175"/>
                </a:cubicBezTo>
                <a:cubicBezTo>
                  <a:pt x="434" y="175"/>
                  <a:pt x="456" y="150"/>
                  <a:pt x="456" y="111"/>
                </a:cubicBezTo>
                <a:cubicBezTo>
                  <a:pt x="456" y="71"/>
                  <a:pt x="434" y="46"/>
                  <a:pt x="401" y="46"/>
                </a:cubicBezTo>
                <a:cubicBezTo>
                  <a:pt x="384" y="46"/>
                  <a:pt x="369" y="55"/>
                  <a:pt x="360" y="68"/>
                </a:cubicBezTo>
                <a:cubicBezTo>
                  <a:pt x="360" y="49"/>
                  <a:pt x="360" y="49"/>
                  <a:pt x="360" y="49"/>
                </a:cubicBezTo>
                <a:cubicBezTo>
                  <a:pt x="341" y="49"/>
                  <a:pt x="341" y="49"/>
                  <a:pt x="341" y="49"/>
                </a:cubicBezTo>
                <a:cubicBezTo>
                  <a:pt x="341" y="219"/>
                  <a:pt x="341" y="219"/>
                  <a:pt x="341" y="219"/>
                </a:cubicBezTo>
                <a:cubicBezTo>
                  <a:pt x="360" y="219"/>
                  <a:pt x="360" y="219"/>
                  <a:pt x="360" y="219"/>
                </a:cubicBezTo>
                <a:lnTo>
                  <a:pt x="360" y="154"/>
                </a:lnTo>
                <a:close/>
                <a:moveTo>
                  <a:pt x="360" y="83"/>
                </a:moveTo>
                <a:cubicBezTo>
                  <a:pt x="367" y="72"/>
                  <a:pt x="382" y="63"/>
                  <a:pt x="397" y="63"/>
                </a:cubicBezTo>
                <a:cubicBezTo>
                  <a:pt x="421" y="63"/>
                  <a:pt x="436" y="83"/>
                  <a:pt x="436" y="111"/>
                </a:cubicBezTo>
                <a:cubicBezTo>
                  <a:pt x="436" y="138"/>
                  <a:pt x="421" y="158"/>
                  <a:pt x="397" y="158"/>
                </a:cubicBezTo>
                <a:cubicBezTo>
                  <a:pt x="382" y="158"/>
                  <a:pt x="367" y="149"/>
                  <a:pt x="360" y="138"/>
                </a:cubicBezTo>
                <a:lnTo>
                  <a:pt x="360" y="83"/>
                </a:lnTo>
                <a:close/>
                <a:moveTo>
                  <a:pt x="505" y="85"/>
                </a:moveTo>
                <a:cubicBezTo>
                  <a:pt x="511" y="75"/>
                  <a:pt x="527" y="66"/>
                  <a:pt x="539" y="66"/>
                </a:cubicBezTo>
                <a:cubicBezTo>
                  <a:pt x="542" y="66"/>
                  <a:pt x="544" y="66"/>
                  <a:pt x="546" y="66"/>
                </a:cubicBezTo>
                <a:cubicBezTo>
                  <a:pt x="546" y="47"/>
                  <a:pt x="546" y="47"/>
                  <a:pt x="546" y="47"/>
                </a:cubicBezTo>
                <a:cubicBezTo>
                  <a:pt x="530" y="47"/>
                  <a:pt x="515" y="56"/>
                  <a:pt x="505" y="69"/>
                </a:cubicBezTo>
                <a:cubicBezTo>
                  <a:pt x="505" y="49"/>
                  <a:pt x="505" y="49"/>
                  <a:pt x="505" y="49"/>
                </a:cubicBezTo>
                <a:cubicBezTo>
                  <a:pt x="486" y="49"/>
                  <a:pt x="486" y="49"/>
                  <a:pt x="486" y="49"/>
                </a:cubicBezTo>
                <a:cubicBezTo>
                  <a:pt x="486" y="172"/>
                  <a:pt x="486" y="172"/>
                  <a:pt x="486" y="172"/>
                </a:cubicBezTo>
                <a:cubicBezTo>
                  <a:pt x="505" y="172"/>
                  <a:pt x="505" y="172"/>
                  <a:pt x="505" y="172"/>
                </a:cubicBezTo>
                <a:lnTo>
                  <a:pt x="505" y="85"/>
                </a:lnTo>
                <a:close/>
                <a:moveTo>
                  <a:pt x="685" y="111"/>
                </a:moveTo>
                <a:cubicBezTo>
                  <a:pt x="685" y="75"/>
                  <a:pt x="661" y="46"/>
                  <a:pt x="624" y="46"/>
                </a:cubicBezTo>
                <a:cubicBezTo>
                  <a:pt x="586" y="46"/>
                  <a:pt x="563" y="75"/>
                  <a:pt x="563" y="111"/>
                </a:cubicBezTo>
                <a:cubicBezTo>
                  <a:pt x="563" y="146"/>
                  <a:pt x="586" y="175"/>
                  <a:pt x="624" y="175"/>
                </a:cubicBezTo>
                <a:cubicBezTo>
                  <a:pt x="661" y="175"/>
                  <a:pt x="685" y="146"/>
                  <a:pt x="685" y="111"/>
                </a:cubicBezTo>
                <a:close/>
                <a:moveTo>
                  <a:pt x="624" y="158"/>
                </a:moveTo>
                <a:cubicBezTo>
                  <a:pt x="598" y="158"/>
                  <a:pt x="583" y="136"/>
                  <a:pt x="583" y="111"/>
                </a:cubicBezTo>
                <a:cubicBezTo>
                  <a:pt x="583" y="86"/>
                  <a:pt x="598" y="63"/>
                  <a:pt x="624" y="63"/>
                </a:cubicBezTo>
                <a:cubicBezTo>
                  <a:pt x="650" y="63"/>
                  <a:pt x="664" y="86"/>
                  <a:pt x="664" y="111"/>
                </a:cubicBezTo>
                <a:cubicBezTo>
                  <a:pt x="664" y="136"/>
                  <a:pt x="650" y="158"/>
                  <a:pt x="624" y="158"/>
                </a:cubicBezTo>
                <a:close/>
                <a:moveTo>
                  <a:pt x="769" y="172"/>
                </a:moveTo>
                <a:cubicBezTo>
                  <a:pt x="820" y="49"/>
                  <a:pt x="820" y="49"/>
                  <a:pt x="820" y="49"/>
                </a:cubicBezTo>
                <a:cubicBezTo>
                  <a:pt x="799" y="49"/>
                  <a:pt x="799" y="49"/>
                  <a:pt x="799" y="49"/>
                </a:cubicBezTo>
                <a:cubicBezTo>
                  <a:pt x="759" y="150"/>
                  <a:pt x="759" y="150"/>
                  <a:pt x="759" y="150"/>
                </a:cubicBezTo>
                <a:cubicBezTo>
                  <a:pt x="718" y="49"/>
                  <a:pt x="718" y="49"/>
                  <a:pt x="718" y="49"/>
                </a:cubicBezTo>
                <a:cubicBezTo>
                  <a:pt x="697" y="49"/>
                  <a:pt x="697" y="49"/>
                  <a:pt x="697" y="49"/>
                </a:cubicBezTo>
                <a:cubicBezTo>
                  <a:pt x="748" y="172"/>
                  <a:pt x="748" y="172"/>
                  <a:pt x="748" y="172"/>
                </a:cubicBezTo>
                <a:lnTo>
                  <a:pt x="769" y="172"/>
                </a:lnTo>
                <a:close/>
                <a:moveTo>
                  <a:pt x="840" y="172"/>
                </a:moveTo>
                <a:cubicBezTo>
                  <a:pt x="859" y="172"/>
                  <a:pt x="859" y="172"/>
                  <a:pt x="859" y="172"/>
                </a:cubicBezTo>
                <a:cubicBezTo>
                  <a:pt x="859" y="49"/>
                  <a:pt x="859" y="49"/>
                  <a:pt x="859" y="49"/>
                </a:cubicBezTo>
                <a:cubicBezTo>
                  <a:pt x="840" y="49"/>
                  <a:pt x="840" y="49"/>
                  <a:pt x="840" y="49"/>
                </a:cubicBezTo>
                <a:lnTo>
                  <a:pt x="840" y="172"/>
                </a:lnTo>
                <a:close/>
                <a:moveTo>
                  <a:pt x="849" y="32"/>
                </a:moveTo>
                <a:cubicBezTo>
                  <a:pt x="857" y="32"/>
                  <a:pt x="862" y="26"/>
                  <a:pt x="862" y="19"/>
                </a:cubicBezTo>
                <a:cubicBezTo>
                  <a:pt x="862" y="12"/>
                  <a:pt x="857" y="6"/>
                  <a:pt x="849" y="6"/>
                </a:cubicBezTo>
                <a:cubicBezTo>
                  <a:pt x="843" y="6"/>
                  <a:pt x="837" y="12"/>
                  <a:pt x="837" y="19"/>
                </a:cubicBezTo>
                <a:cubicBezTo>
                  <a:pt x="837" y="26"/>
                  <a:pt x="843" y="32"/>
                  <a:pt x="849" y="32"/>
                </a:cubicBezTo>
                <a:close/>
                <a:moveTo>
                  <a:pt x="916" y="82"/>
                </a:moveTo>
                <a:cubicBezTo>
                  <a:pt x="923" y="72"/>
                  <a:pt x="938" y="63"/>
                  <a:pt x="953" y="63"/>
                </a:cubicBezTo>
                <a:cubicBezTo>
                  <a:pt x="969" y="63"/>
                  <a:pt x="980" y="70"/>
                  <a:pt x="980" y="92"/>
                </a:cubicBezTo>
                <a:cubicBezTo>
                  <a:pt x="980" y="172"/>
                  <a:pt x="980" y="172"/>
                  <a:pt x="980" y="172"/>
                </a:cubicBezTo>
                <a:cubicBezTo>
                  <a:pt x="999" y="172"/>
                  <a:pt x="999" y="172"/>
                  <a:pt x="999" y="172"/>
                </a:cubicBezTo>
                <a:cubicBezTo>
                  <a:pt x="999" y="86"/>
                  <a:pt x="999" y="86"/>
                  <a:pt x="999" y="86"/>
                </a:cubicBezTo>
                <a:cubicBezTo>
                  <a:pt x="999" y="59"/>
                  <a:pt x="986" y="46"/>
                  <a:pt x="960" y="46"/>
                </a:cubicBezTo>
                <a:cubicBezTo>
                  <a:pt x="942" y="46"/>
                  <a:pt x="925" y="57"/>
                  <a:pt x="916" y="67"/>
                </a:cubicBezTo>
                <a:cubicBezTo>
                  <a:pt x="916" y="49"/>
                  <a:pt x="916" y="49"/>
                  <a:pt x="916" y="49"/>
                </a:cubicBezTo>
                <a:cubicBezTo>
                  <a:pt x="897" y="49"/>
                  <a:pt x="897" y="49"/>
                  <a:pt x="897" y="49"/>
                </a:cubicBezTo>
                <a:cubicBezTo>
                  <a:pt x="897" y="172"/>
                  <a:pt x="897" y="172"/>
                  <a:pt x="897" y="172"/>
                </a:cubicBezTo>
                <a:cubicBezTo>
                  <a:pt x="916" y="172"/>
                  <a:pt x="916" y="172"/>
                  <a:pt x="916" y="172"/>
                </a:cubicBezTo>
                <a:lnTo>
                  <a:pt x="916" y="82"/>
                </a:lnTo>
                <a:close/>
                <a:moveTo>
                  <a:pt x="1085" y="174"/>
                </a:moveTo>
                <a:cubicBezTo>
                  <a:pt x="1102" y="174"/>
                  <a:pt x="1117" y="164"/>
                  <a:pt x="1126" y="152"/>
                </a:cubicBezTo>
                <a:cubicBezTo>
                  <a:pt x="1126" y="169"/>
                  <a:pt x="1126" y="169"/>
                  <a:pt x="1126" y="169"/>
                </a:cubicBezTo>
                <a:cubicBezTo>
                  <a:pt x="1126" y="196"/>
                  <a:pt x="1107" y="206"/>
                  <a:pt x="1087" y="206"/>
                </a:cubicBezTo>
                <a:cubicBezTo>
                  <a:pt x="1069" y="206"/>
                  <a:pt x="1057" y="202"/>
                  <a:pt x="1047" y="189"/>
                </a:cubicBezTo>
                <a:cubicBezTo>
                  <a:pt x="1037" y="204"/>
                  <a:pt x="1037" y="204"/>
                  <a:pt x="1037" y="204"/>
                </a:cubicBezTo>
                <a:cubicBezTo>
                  <a:pt x="1052" y="218"/>
                  <a:pt x="1066" y="222"/>
                  <a:pt x="1087" y="222"/>
                </a:cubicBezTo>
                <a:cubicBezTo>
                  <a:pt x="1117" y="222"/>
                  <a:pt x="1145" y="209"/>
                  <a:pt x="1145" y="168"/>
                </a:cubicBezTo>
                <a:cubicBezTo>
                  <a:pt x="1145" y="49"/>
                  <a:pt x="1145" y="49"/>
                  <a:pt x="1145" y="49"/>
                </a:cubicBezTo>
                <a:cubicBezTo>
                  <a:pt x="1126" y="49"/>
                  <a:pt x="1126" y="49"/>
                  <a:pt x="1126" y="49"/>
                </a:cubicBezTo>
                <a:cubicBezTo>
                  <a:pt x="1126" y="68"/>
                  <a:pt x="1126" y="68"/>
                  <a:pt x="1126" y="68"/>
                </a:cubicBezTo>
                <a:cubicBezTo>
                  <a:pt x="1116" y="54"/>
                  <a:pt x="1101" y="46"/>
                  <a:pt x="1085" y="46"/>
                </a:cubicBezTo>
                <a:cubicBezTo>
                  <a:pt x="1053" y="46"/>
                  <a:pt x="1030" y="71"/>
                  <a:pt x="1030" y="110"/>
                </a:cubicBezTo>
                <a:cubicBezTo>
                  <a:pt x="1030" y="150"/>
                  <a:pt x="1053" y="174"/>
                  <a:pt x="1085" y="174"/>
                </a:cubicBezTo>
                <a:close/>
                <a:moveTo>
                  <a:pt x="1089" y="63"/>
                </a:moveTo>
                <a:cubicBezTo>
                  <a:pt x="1105" y="63"/>
                  <a:pt x="1119" y="72"/>
                  <a:pt x="1126" y="83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19" y="147"/>
                  <a:pt x="1105" y="157"/>
                  <a:pt x="1089" y="157"/>
                </a:cubicBezTo>
                <a:cubicBezTo>
                  <a:pt x="1065" y="157"/>
                  <a:pt x="1050" y="137"/>
                  <a:pt x="1050" y="110"/>
                </a:cubicBezTo>
                <a:cubicBezTo>
                  <a:pt x="1050" y="83"/>
                  <a:pt x="1065" y="63"/>
                  <a:pt x="1089" y="63"/>
                </a:cubicBezTo>
                <a:close/>
                <a:moveTo>
                  <a:pt x="1371" y="54"/>
                </a:moveTo>
                <a:cubicBezTo>
                  <a:pt x="1371" y="26"/>
                  <a:pt x="1352" y="3"/>
                  <a:pt x="1318" y="3"/>
                </a:cubicBezTo>
                <a:cubicBezTo>
                  <a:pt x="1250" y="3"/>
                  <a:pt x="1250" y="3"/>
                  <a:pt x="1250" y="3"/>
                </a:cubicBezTo>
                <a:cubicBezTo>
                  <a:pt x="1250" y="172"/>
                  <a:pt x="1250" y="172"/>
                  <a:pt x="1250" y="172"/>
                </a:cubicBezTo>
                <a:cubicBezTo>
                  <a:pt x="1271" y="172"/>
                  <a:pt x="1271" y="172"/>
                  <a:pt x="1271" y="172"/>
                </a:cubicBezTo>
                <a:cubicBezTo>
                  <a:pt x="1271" y="105"/>
                  <a:pt x="1271" y="105"/>
                  <a:pt x="1271" y="105"/>
                </a:cubicBezTo>
                <a:cubicBezTo>
                  <a:pt x="1318" y="105"/>
                  <a:pt x="1318" y="105"/>
                  <a:pt x="1318" y="105"/>
                </a:cubicBezTo>
                <a:cubicBezTo>
                  <a:pt x="1351" y="105"/>
                  <a:pt x="1371" y="81"/>
                  <a:pt x="1371" y="54"/>
                </a:cubicBezTo>
                <a:close/>
                <a:moveTo>
                  <a:pt x="1271" y="86"/>
                </a:moveTo>
                <a:cubicBezTo>
                  <a:pt x="1271" y="21"/>
                  <a:pt x="1271" y="21"/>
                  <a:pt x="1271" y="21"/>
                </a:cubicBezTo>
                <a:cubicBezTo>
                  <a:pt x="1315" y="21"/>
                  <a:pt x="1315" y="21"/>
                  <a:pt x="1315" y="21"/>
                </a:cubicBezTo>
                <a:cubicBezTo>
                  <a:pt x="1335" y="21"/>
                  <a:pt x="1349" y="35"/>
                  <a:pt x="1349" y="54"/>
                </a:cubicBezTo>
                <a:cubicBezTo>
                  <a:pt x="1349" y="73"/>
                  <a:pt x="1335" y="86"/>
                  <a:pt x="1315" y="86"/>
                </a:cubicBezTo>
                <a:lnTo>
                  <a:pt x="1271" y="86"/>
                </a:lnTo>
                <a:close/>
                <a:moveTo>
                  <a:pt x="1490" y="144"/>
                </a:moveTo>
                <a:cubicBezTo>
                  <a:pt x="1480" y="154"/>
                  <a:pt x="1466" y="159"/>
                  <a:pt x="1452" y="159"/>
                </a:cubicBezTo>
                <a:cubicBezTo>
                  <a:pt x="1425" y="159"/>
                  <a:pt x="1409" y="140"/>
                  <a:pt x="1408" y="117"/>
                </a:cubicBezTo>
                <a:cubicBezTo>
                  <a:pt x="1507" y="117"/>
                  <a:pt x="1507" y="117"/>
                  <a:pt x="1507" y="117"/>
                </a:cubicBezTo>
                <a:cubicBezTo>
                  <a:pt x="1507" y="112"/>
                  <a:pt x="1507" y="112"/>
                  <a:pt x="1507" y="112"/>
                </a:cubicBezTo>
                <a:cubicBezTo>
                  <a:pt x="1507" y="75"/>
                  <a:pt x="1485" y="46"/>
                  <a:pt x="1448" y="46"/>
                </a:cubicBezTo>
                <a:cubicBezTo>
                  <a:pt x="1413" y="46"/>
                  <a:pt x="1388" y="75"/>
                  <a:pt x="1388" y="111"/>
                </a:cubicBezTo>
                <a:cubicBezTo>
                  <a:pt x="1388" y="149"/>
                  <a:pt x="1414" y="175"/>
                  <a:pt x="1450" y="175"/>
                </a:cubicBezTo>
                <a:cubicBezTo>
                  <a:pt x="1470" y="175"/>
                  <a:pt x="1487" y="168"/>
                  <a:pt x="1499" y="156"/>
                </a:cubicBezTo>
                <a:lnTo>
                  <a:pt x="1490" y="144"/>
                </a:lnTo>
                <a:close/>
                <a:moveTo>
                  <a:pt x="1448" y="62"/>
                </a:moveTo>
                <a:cubicBezTo>
                  <a:pt x="1476" y="62"/>
                  <a:pt x="1488" y="85"/>
                  <a:pt x="1488" y="103"/>
                </a:cubicBezTo>
                <a:cubicBezTo>
                  <a:pt x="1408" y="103"/>
                  <a:pt x="1408" y="103"/>
                  <a:pt x="1408" y="103"/>
                </a:cubicBezTo>
                <a:cubicBezTo>
                  <a:pt x="1409" y="84"/>
                  <a:pt x="1422" y="62"/>
                  <a:pt x="1448" y="62"/>
                </a:cubicBezTo>
                <a:close/>
                <a:moveTo>
                  <a:pt x="1591" y="175"/>
                </a:moveTo>
                <a:cubicBezTo>
                  <a:pt x="1629" y="175"/>
                  <a:pt x="1652" y="146"/>
                  <a:pt x="1652" y="111"/>
                </a:cubicBezTo>
                <a:cubicBezTo>
                  <a:pt x="1652" y="75"/>
                  <a:pt x="1629" y="46"/>
                  <a:pt x="1591" y="46"/>
                </a:cubicBezTo>
                <a:cubicBezTo>
                  <a:pt x="1554" y="46"/>
                  <a:pt x="1531" y="75"/>
                  <a:pt x="1531" y="111"/>
                </a:cubicBezTo>
                <a:cubicBezTo>
                  <a:pt x="1531" y="146"/>
                  <a:pt x="1554" y="175"/>
                  <a:pt x="1591" y="175"/>
                </a:cubicBezTo>
                <a:close/>
                <a:moveTo>
                  <a:pt x="1591" y="63"/>
                </a:moveTo>
                <a:cubicBezTo>
                  <a:pt x="1618" y="63"/>
                  <a:pt x="1632" y="86"/>
                  <a:pt x="1632" y="111"/>
                </a:cubicBezTo>
                <a:cubicBezTo>
                  <a:pt x="1632" y="136"/>
                  <a:pt x="1618" y="158"/>
                  <a:pt x="1591" y="158"/>
                </a:cubicBezTo>
                <a:cubicBezTo>
                  <a:pt x="1565" y="158"/>
                  <a:pt x="1550" y="136"/>
                  <a:pt x="1550" y="111"/>
                </a:cubicBezTo>
                <a:cubicBezTo>
                  <a:pt x="1550" y="86"/>
                  <a:pt x="1565" y="63"/>
                  <a:pt x="1591" y="63"/>
                </a:cubicBezTo>
                <a:close/>
                <a:moveTo>
                  <a:pt x="1702" y="154"/>
                </a:moveTo>
                <a:cubicBezTo>
                  <a:pt x="1712" y="167"/>
                  <a:pt x="1727" y="175"/>
                  <a:pt x="1744" y="175"/>
                </a:cubicBezTo>
                <a:cubicBezTo>
                  <a:pt x="1776" y="175"/>
                  <a:pt x="1798" y="150"/>
                  <a:pt x="1798" y="111"/>
                </a:cubicBezTo>
                <a:cubicBezTo>
                  <a:pt x="1798" y="71"/>
                  <a:pt x="1776" y="46"/>
                  <a:pt x="1744" y="46"/>
                </a:cubicBezTo>
                <a:cubicBezTo>
                  <a:pt x="1726" y="46"/>
                  <a:pt x="1711" y="55"/>
                  <a:pt x="1702" y="68"/>
                </a:cubicBezTo>
                <a:cubicBezTo>
                  <a:pt x="1702" y="49"/>
                  <a:pt x="1702" y="49"/>
                  <a:pt x="1702" y="49"/>
                </a:cubicBezTo>
                <a:cubicBezTo>
                  <a:pt x="1683" y="49"/>
                  <a:pt x="1683" y="49"/>
                  <a:pt x="1683" y="49"/>
                </a:cubicBezTo>
                <a:cubicBezTo>
                  <a:pt x="1683" y="219"/>
                  <a:pt x="1683" y="219"/>
                  <a:pt x="1683" y="219"/>
                </a:cubicBezTo>
                <a:cubicBezTo>
                  <a:pt x="1702" y="219"/>
                  <a:pt x="1702" y="219"/>
                  <a:pt x="1702" y="219"/>
                </a:cubicBezTo>
                <a:lnTo>
                  <a:pt x="1702" y="154"/>
                </a:lnTo>
                <a:close/>
                <a:moveTo>
                  <a:pt x="1702" y="83"/>
                </a:moveTo>
                <a:cubicBezTo>
                  <a:pt x="1709" y="72"/>
                  <a:pt x="1724" y="63"/>
                  <a:pt x="1739" y="63"/>
                </a:cubicBezTo>
                <a:cubicBezTo>
                  <a:pt x="1763" y="63"/>
                  <a:pt x="1778" y="83"/>
                  <a:pt x="1778" y="111"/>
                </a:cubicBezTo>
                <a:cubicBezTo>
                  <a:pt x="1778" y="138"/>
                  <a:pt x="1763" y="158"/>
                  <a:pt x="1739" y="158"/>
                </a:cubicBezTo>
                <a:cubicBezTo>
                  <a:pt x="1724" y="158"/>
                  <a:pt x="1709" y="149"/>
                  <a:pt x="1702" y="138"/>
                </a:cubicBezTo>
                <a:lnTo>
                  <a:pt x="1702" y="83"/>
                </a:lnTo>
                <a:close/>
                <a:moveTo>
                  <a:pt x="1848" y="3"/>
                </a:moveTo>
                <a:cubicBezTo>
                  <a:pt x="1828" y="3"/>
                  <a:pt x="1828" y="3"/>
                  <a:pt x="1828" y="3"/>
                </a:cubicBezTo>
                <a:cubicBezTo>
                  <a:pt x="1828" y="172"/>
                  <a:pt x="1828" y="172"/>
                  <a:pt x="1828" y="172"/>
                </a:cubicBezTo>
                <a:cubicBezTo>
                  <a:pt x="1848" y="172"/>
                  <a:pt x="1848" y="172"/>
                  <a:pt x="1848" y="172"/>
                </a:cubicBezTo>
                <a:lnTo>
                  <a:pt x="1848" y="3"/>
                </a:lnTo>
                <a:close/>
                <a:moveTo>
                  <a:pt x="1941" y="175"/>
                </a:moveTo>
                <a:cubicBezTo>
                  <a:pt x="1961" y="175"/>
                  <a:pt x="1978" y="168"/>
                  <a:pt x="1990" y="156"/>
                </a:cubicBezTo>
                <a:cubicBezTo>
                  <a:pt x="1981" y="144"/>
                  <a:pt x="1981" y="144"/>
                  <a:pt x="1981" y="144"/>
                </a:cubicBezTo>
                <a:cubicBezTo>
                  <a:pt x="1971" y="154"/>
                  <a:pt x="1957" y="159"/>
                  <a:pt x="1943" y="159"/>
                </a:cubicBezTo>
                <a:cubicBezTo>
                  <a:pt x="1916" y="159"/>
                  <a:pt x="1900" y="140"/>
                  <a:pt x="1899" y="117"/>
                </a:cubicBezTo>
                <a:cubicBezTo>
                  <a:pt x="1998" y="117"/>
                  <a:pt x="1998" y="117"/>
                  <a:pt x="1998" y="117"/>
                </a:cubicBezTo>
                <a:cubicBezTo>
                  <a:pt x="1998" y="112"/>
                  <a:pt x="1998" y="112"/>
                  <a:pt x="1998" y="112"/>
                </a:cubicBezTo>
                <a:cubicBezTo>
                  <a:pt x="1998" y="75"/>
                  <a:pt x="1976" y="46"/>
                  <a:pt x="1939" y="46"/>
                </a:cubicBezTo>
                <a:cubicBezTo>
                  <a:pt x="1904" y="46"/>
                  <a:pt x="1879" y="75"/>
                  <a:pt x="1879" y="111"/>
                </a:cubicBezTo>
                <a:cubicBezTo>
                  <a:pt x="1879" y="149"/>
                  <a:pt x="1905" y="175"/>
                  <a:pt x="1941" y="175"/>
                </a:cubicBezTo>
                <a:close/>
                <a:moveTo>
                  <a:pt x="1939" y="62"/>
                </a:moveTo>
                <a:cubicBezTo>
                  <a:pt x="1967" y="62"/>
                  <a:pt x="1979" y="85"/>
                  <a:pt x="1979" y="103"/>
                </a:cubicBezTo>
                <a:cubicBezTo>
                  <a:pt x="1899" y="103"/>
                  <a:pt x="1899" y="103"/>
                  <a:pt x="1899" y="103"/>
                </a:cubicBezTo>
                <a:cubicBezTo>
                  <a:pt x="1900" y="84"/>
                  <a:pt x="1913" y="62"/>
                  <a:pt x="1939" y="62"/>
                </a:cubicBezTo>
                <a:close/>
                <a:moveTo>
                  <a:pt x="2039" y="67"/>
                </a:moveTo>
                <a:cubicBezTo>
                  <a:pt x="2039" y="67"/>
                  <a:pt x="2046" y="15"/>
                  <a:pt x="2046" y="12"/>
                </a:cubicBezTo>
                <a:cubicBezTo>
                  <a:pt x="2046" y="5"/>
                  <a:pt x="2041" y="0"/>
                  <a:pt x="2034" y="0"/>
                </a:cubicBezTo>
                <a:cubicBezTo>
                  <a:pt x="2028" y="0"/>
                  <a:pt x="2023" y="5"/>
                  <a:pt x="2023" y="12"/>
                </a:cubicBezTo>
                <a:cubicBezTo>
                  <a:pt x="2023" y="15"/>
                  <a:pt x="2029" y="67"/>
                  <a:pt x="2029" y="67"/>
                </a:cubicBezTo>
                <a:lnTo>
                  <a:pt x="2039" y="67"/>
                </a:lnTo>
                <a:close/>
                <a:moveTo>
                  <a:pt x="2111" y="160"/>
                </a:moveTo>
                <a:cubicBezTo>
                  <a:pt x="2094" y="160"/>
                  <a:pt x="2078" y="151"/>
                  <a:pt x="2070" y="142"/>
                </a:cubicBezTo>
                <a:cubicBezTo>
                  <a:pt x="2060" y="156"/>
                  <a:pt x="2060" y="156"/>
                  <a:pt x="2060" y="156"/>
                </a:cubicBezTo>
                <a:cubicBezTo>
                  <a:pt x="2073" y="169"/>
                  <a:pt x="2090" y="175"/>
                  <a:pt x="2110" y="175"/>
                </a:cubicBezTo>
                <a:cubicBezTo>
                  <a:pt x="2142" y="175"/>
                  <a:pt x="2158" y="159"/>
                  <a:pt x="2158" y="138"/>
                </a:cubicBezTo>
                <a:cubicBezTo>
                  <a:pt x="2158" y="90"/>
                  <a:pt x="2082" y="108"/>
                  <a:pt x="2082" y="81"/>
                </a:cubicBezTo>
                <a:cubicBezTo>
                  <a:pt x="2082" y="70"/>
                  <a:pt x="2093" y="62"/>
                  <a:pt x="2109" y="62"/>
                </a:cubicBezTo>
                <a:cubicBezTo>
                  <a:pt x="2125" y="62"/>
                  <a:pt x="2139" y="68"/>
                  <a:pt x="2146" y="77"/>
                </a:cubicBezTo>
                <a:cubicBezTo>
                  <a:pt x="2155" y="64"/>
                  <a:pt x="2155" y="64"/>
                  <a:pt x="2155" y="64"/>
                </a:cubicBezTo>
                <a:cubicBezTo>
                  <a:pt x="2145" y="54"/>
                  <a:pt x="2130" y="46"/>
                  <a:pt x="2109" y="46"/>
                </a:cubicBezTo>
                <a:cubicBezTo>
                  <a:pt x="2080" y="46"/>
                  <a:pt x="2064" y="63"/>
                  <a:pt x="2064" y="82"/>
                </a:cubicBezTo>
                <a:cubicBezTo>
                  <a:pt x="2064" y="127"/>
                  <a:pt x="2140" y="109"/>
                  <a:pt x="2140" y="139"/>
                </a:cubicBezTo>
                <a:cubicBezTo>
                  <a:pt x="2140" y="151"/>
                  <a:pt x="2129" y="160"/>
                  <a:pt x="2111" y="160"/>
                </a:cubicBezTo>
                <a:close/>
                <a:moveTo>
                  <a:pt x="2355" y="153"/>
                </a:moveTo>
                <a:cubicBezTo>
                  <a:pt x="2277" y="153"/>
                  <a:pt x="2277" y="153"/>
                  <a:pt x="2277" y="153"/>
                </a:cubicBezTo>
                <a:cubicBezTo>
                  <a:pt x="2277" y="3"/>
                  <a:pt x="2277" y="3"/>
                  <a:pt x="2277" y="3"/>
                </a:cubicBezTo>
                <a:cubicBezTo>
                  <a:pt x="2255" y="3"/>
                  <a:pt x="2255" y="3"/>
                  <a:pt x="2255" y="3"/>
                </a:cubicBezTo>
                <a:cubicBezTo>
                  <a:pt x="2255" y="172"/>
                  <a:pt x="2255" y="172"/>
                  <a:pt x="2255" y="172"/>
                </a:cubicBezTo>
                <a:cubicBezTo>
                  <a:pt x="2355" y="172"/>
                  <a:pt x="2355" y="172"/>
                  <a:pt x="2355" y="172"/>
                </a:cubicBezTo>
                <a:lnTo>
                  <a:pt x="2355" y="153"/>
                </a:lnTo>
                <a:close/>
                <a:moveTo>
                  <a:pt x="2384" y="172"/>
                </a:moveTo>
                <a:cubicBezTo>
                  <a:pt x="2403" y="172"/>
                  <a:pt x="2403" y="172"/>
                  <a:pt x="2403" y="172"/>
                </a:cubicBezTo>
                <a:cubicBezTo>
                  <a:pt x="2403" y="49"/>
                  <a:pt x="2403" y="49"/>
                  <a:pt x="2403" y="49"/>
                </a:cubicBezTo>
                <a:cubicBezTo>
                  <a:pt x="2384" y="49"/>
                  <a:pt x="2384" y="49"/>
                  <a:pt x="2384" y="49"/>
                </a:cubicBezTo>
                <a:lnTo>
                  <a:pt x="2384" y="172"/>
                </a:lnTo>
                <a:close/>
                <a:moveTo>
                  <a:pt x="2394" y="32"/>
                </a:moveTo>
                <a:cubicBezTo>
                  <a:pt x="2401" y="32"/>
                  <a:pt x="2407" y="26"/>
                  <a:pt x="2407" y="19"/>
                </a:cubicBezTo>
                <a:cubicBezTo>
                  <a:pt x="2407" y="12"/>
                  <a:pt x="2401" y="6"/>
                  <a:pt x="2394" y="6"/>
                </a:cubicBezTo>
                <a:cubicBezTo>
                  <a:pt x="2387" y="6"/>
                  <a:pt x="2381" y="12"/>
                  <a:pt x="2381" y="19"/>
                </a:cubicBezTo>
                <a:cubicBezTo>
                  <a:pt x="2381" y="26"/>
                  <a:pt x="2387" y="32"/>
                  <a:pt x="2394" y="32"/>
                </a:cubicBezTo>
                <a:close/>
                <a:moveTo>
                  <a:pt x="2495" y="172"/>
                </a:moveTo>
                <a:cubicBezTo>
                  <a:pt x="2546" y="49"/>
                  <a:pt x="2546" y="49"/>
                  <a:pt x="2546" y="49"/>
                </a:cubicBezTo>
                <a:cubicBezTo>
                  <a:pt x="2525" y="49"/>
                  <a:pt x="2525" y="49"/>
                  <a:pt x="2525" y="49"/>
                </a:cubicBezTo>
                <a:cubicBezTo>
                  <a:pt x="2485" y="150"/>
                  <a:pt x="2485" y="150"/>
                  <a:pt x="2485" y="150"/>
                </a:cubicBezTo>
                <a:cubicBezTo>
                  <a:pt x="2444" y="49"/>
                  <a:pt x="2444" y="49"/>
                  <a:pt x="2444" y="49"/>
                </a:cubicBezTo>
                <a:cubicBezTo>
                  <a:pt x="2423" y="49"/>
                  <a:pt x="2423" y="49"/>
                  <a:pt x="2423" y="49"/>
                </a:cubicBezTo>
                <a:cubicBezTo>
                  <a:pt x="2474" y="172"/>
                  <a:pt x="2474" y="172"/>
                  <a:pt x="2474" y="172"/>
                </a:cubicBezTo>
                <a:lnTo>
                  <a:pt x="2495" y="172"/>
                </a:lnTo>
                <a:close/>
                <a:moveTo>
                  <a:pt x="2623" y="159"/>
                </a:moveTo>
                <a:cubicBezTo>
                  <a:pt x="2597" y="159"/>
                  <a:pt x="2580" y="140"/>
                  <a:pt x="2579" y="117"/>
                </a:cubicBezTo>
                <a:cubicBezTo>
                  <a:pt x="2678" y="117"/>
                  <a:pt x="2678" y="117"/>
                  <a:pt x="2678" y="117"/>
                </a:cubicBezTo>
                <a:cubicBezTo>
                  <a:pt x="2678" y="112"/>
                  <a:pt x="2678" y="112"/>
                  <a:pt x="2678" y="112"/>
                </a:cubicBezTo>
                <a:cubicBezTo>
                  <a:pt x="2678" y="75"/>
                  <a:pt x="2656" y="46"/>
                  <a:pt x="2619" y="46"/>
                </a:cubicBezTo>
                <a:cubicBezTo>
                  <a:pt x="2584" y="46"/>
                  <a:pt x="2559" y="75"/>
                  <a:pt x="2559" y="111"/>
                </a:cubicBezTo>
                <a:cubicBezTo>
                  <a:pt x="2559" y="149"/>
                  <a:pt x="2585" y="175"/>
                  <a:pt x="2621" y="175"/>
                </a:cubicBezTo>
                <a:cubicBezTo>
                  <a:pt x="2641" y="175"/>
                  <a:pt x="2658" y="168"/>
                  <a:pt x="2670" y="156"/>
                </a:cubicBezTo>
                <a:cubicBezTo>
                  <a:pt x="2661" y="144"/>
                  <a:pt x="2661" y="144"/>
                  <a:pt x="2661" y="144"/>
                </a:cubicBezTo>
                <a:cubicBezTo>
                  <a:pt x="2651" y="154"/>
                  <a:pt x="2637" y="159"/>
                  <a:pt x="2623" y="159"/>
                </a:cubicBezTo>
                <a:close/>
                <a:moveTo>
                  <a:pt x="2619" y="62"/>
                </a:moveTo>
                <a:cubicBezTo>
                  <a:pt x="2647" y="62"/>
                  <a:pt x="2659" y="85"/>
                  <a:pt x="2660" y="103"/>
                </a:cubicBezTo>
                <a:cubicBezTo>
                  <a:pt x="2579" y="103"/>
                  <a:pt x="2579" y="103"/>
                  <a:pt x="2579" y="103"/>
                </a:cubicBezTo>
                <a:cubicBezTo>
                  <a:pt x="2580" y="84"/>
                  <a:pt x="2593" y="62"/>
                  <a:pt x="2619" y="62"/>
                </a:cubicBezTo>
                <a:close/>
                <a:moveTo>
                  <a:pt x="2749" y="160"/>
                </a:moveTo>
                <a:cubicBezTo>
                  <a:pt x="2732" y="160"/>
                  <a:pt x="2716" y="151"/>
                  <a:pt x="2708" y="142"/>
                </a:cubicBezTo>
                <a:cubicBezTo>
                  <a:pt x="2698" y="156"/>
                  <a:pt x="2698" y="156"/>
                  <a:pt x="2698" y="156"/>
                </a:cubicBezTo>
                <a:cubicBezTo>
                  <a:pt x="2711" y="169"/>
                  <a:pt x="2728" y="175"/>
                  <a:pt x="2748" y="175"/>
                </a:cubicBezTo>
                <a:cubicBezTo>
                  <a:pt x="2780" y="175"/>
                  <a:pt x="2796" y="159"/>
                  <a:pt x="2796" y="138"/>
                </a:cubicBezTo>
                <a:cubicBezTo>
                  <a:pt x="2796" y="90"/>
                  <a:pt x="2720" y="108"/>
                  <a:pt x="2720" y="81"/>
                </a:cubicBezTo>
                <a:cubicBezTo>
                  <a:pt x="2720" y="70"/>
                  <a:pt x="2731" y="62"/>
                  <a:pt x="2747" y="62"/>
                </a:cubicBezTo>
                <a:cubicBezTo>
                  <a:pt x="2763" y="62"/>
                  <a:pt x="2777" y="68"/>
                  <a:pt x="2784" y="77"/>
                </a:cubicBezTo>
                <a:cubicBezTo>
                  <a:pt x="2793" y="64"/>
                  <a:pt x="2793" y="64"/>
                  <a:pt x="2793" y="64"/>
                </a:cubicBezTo>
                <a:cubicBezTo>
                  <a:pt x="2783" y="54"/>
                  <a:pt x="2768" y="46"/>
                  <a:pt x="2747" y="46"/>
                </a:cubicBezTo>
                <a:cubicBezTo>
                  <a:pt x="2718" y="46"/>
                  <a:pt x="2702" y="63"/>
                  <a:pt x="2702" y="82"/>
                </a:cubicBezTo>
                <a:cubicBezTo>
                  <a:pt x="2702" y="127"/>
                  <a:pt x="2778" y="109"/>
                  <a:pt x="2778" y="139"/>
                </a:cubicBezTo>
                <a:cubicBezTo>
                  <a:pt x="2778" y="151"/>
                  <a:pt x="2768" y="160"/>
                  <a:pt x="2749" y="160"/>
                </a:cubicBezTo>
                <a:close/>
                <a:moveTo>
                  <a:pt x="321" y="477"/>
                </a:moveTo>
                <a:cubicBezTo>
                  <a:pt x="342" y="477"/>
                  <a:pt x="342" y="477"/>
                  <a:pt x="342" y="477"/>
                </a:cubicBezTo>
                <a:cubicBezTo>
                  <a:pt x="342" y="326"/>
                  <a:pt x="342" y="326"/>
                  <a:pt x="342" y="326"/>
                </a:cubicBezTo>
                <a:cubicBezTo>
                  <a:pt x="396" y="326"/>
                  <a:pt x="396" y="326"/>
                  <a:pt x="396" y="326"/>
                </a:cubicBezTo>
                <a:cubicBezTo>
                  <a:pt x="396" y="307"/>
                  <a:pt x="396" y="307"/>
                  <a:pt x="396" y="307"/>
                </a:cubicBezTo>
                <a:cubicBezTo>
                  <a:pt x="267" y="307"/>
                  <a:pt x="267" y="307"/>
                  <a:pt x="267" y="307"/>
                </a:cubicBezTo>
                <a:cubicBezTo>
                  <a:pt x="267" y="326"/>
                  <a:pt x="267" y="326"/>
                  <a:pt x="267" y="326"/>
                </a:cubicBezTo>
                <a:cubicBezTo>
                  <a:pt x="321" y="326"/>
                  <a:pt x="321" y="326"/>
                  <a:pt x="321" y="326"/>
                </a:cubicBezTo>
                <a:lnTo>
                  <a:pt x="321" y="477"/>
                </a:lnTo>
                <a:close/>
                <a:moveTo>
                  <a:pt x="506" y="396"/>
                </a:moveTo>
                <a:cubicBezTo>
                  <a:pt x="506" y="477"/>
                  <a:pt x="506" y="477"/>
                  <a:pt x="506" y="477"/>
                </a:cubicBezTo>
                <a:cubicBezTo>
                  <a:pt x="525" y="477"/>
                  <a:pt x="525" y="477"/>
                  <a:pt x="525" y="477"/>
                </a:cubicBezTo>
                <a:cubicBezTo>
                  <a:pt x="525" y="390"/>
                  <a:pt x="525" y="390"/>
                  <a:pt x="525" y="390"/>
                </a:cubicBezTo>
                <a:cubicBezTo>
                  <a:pt x="525" y="364"/>
                  <a:pt x="512" y="351"/>
                  <a:pt x="486" y="351"/>
                </a:cubicBezTo>
                <a:cubicBezTo>
                  <a:pt x="468" y="351"/>
                  <a:pt x="451" y="362"/>
                  <a:pt x="442" y="372"/>
                </a:cubicBezTo>
                <a:cubicBezTo>
                  <a:pt x="442" y="307"/>
                  <a:pt x="442" y="307"/>
                  <a:pt x="442" y="307"/>
                </a:cubicBezTo>
                <a:cubicBezTo>
                  <a:pt x="423" y="307"/>
                  <a:pt x="423" y="307"/>
                  <a:pt x="423" y="307"/>
                </a:cubicBezTo>
                <a:cubicBezTo>
                  <a:pt x="423" y="477"/>
                  <a:pt x="423" y="477"/>
                  <a:pt x="423" y="477"/>
                </a:cubicBezTo>
                <a:cubicBezTo>
                  <a:pt x="442" y="477"/>
                  <a:pt x="442" y="477"/>
                  <a:pt x="442" y="477"/>
                </a:cubicBezTo>
                <a:cubicBezTo>
                  <a:pt x="442" y="387"/>
                  <a:pt x="442" y="387"/>
                  <a:pt x="442" y="387"/>
                </a:cubicBezTo>
                <a:cubicBezTo>
                  <a:pt x="449" y="377"/>
                  <a:pt x="464" y="368"/>
                  <a:pt x="478" y="368"/>
                </a:cubicBezTo>
                <a:cubicBezTo>
                  <a:pt x="495" y="368"/>
                  <a:pt x="506" y="375"/>
                  <a:pt x="506" y="396"/>
                </a:cubicBezTo>
                <a:close/>
                <a:moveTo>
                  <a:pt x="582" y="374"/>
                </a:moveTo>
                <a:cubicBezTo>
                  <a:pt x="582" y="354"/>
                  <a:pt x="582" y="354"/>
                  <a:pt x="582" y="354"/>
                </a:cubicBezTo>
                <a:cubicBezTo>
                  <a:pt x="563" y="354"/>
                  <a:pt x="563" y="354"/>
                  <a:pt x="563" y="354"/>
                </a:cubicBezTo>
                <a:cubicBezTo>
                  <a:pt x="563" y="477"/>
                  <a:pt x="563" y="477"/>
                  <a:pt x="563" y="477"/>
                </a:cubicBezTo>
                <a:cubicBezTo>
                  <a:pt x="582" y="477"/>
                  <a:pt x="582" y="477"/>
                  <a:pt x="582" y="477"/>
                </a:cubicBezTo>
                <a:cubicBezTo>
                  <a:pt x="582" y="390"/>
                  <a:pt x="582" y="390"/>
                  <a:pt x="582" y="390"/>
                </a:cubicBezTo>
                <a:cubicBezTo>
                  <a:pt x="588" y="380"/>
                  <a:pt x="604" y="370"/>
                  <a:pt x="616" y="370"/>
                </a:cubicBezTo>
                <a:cubicBezTo>
                  <a:pt x="619" y="370"/>
                  <a:pt x="621" y="371"/>
                  <a:pt x="623" y="371"/>
                </a:cubicBezTo>
                <a:cubicBezTo>
                  <a:pt x="623" y="352"/>
                  <a:pt x="623" y="352"/>
                  <a:pt x="623" y="352"/>
                </a:cubicBezTo>
                <a:cubicBezTo>
                  <a:pt x="607" y="352"/>
                  <a:pt x="592" y="361"/>
                  <a:pt x="582" y="374"/>
                </a:cubicBezTo>
                <a:close/>
                <a:moveTo>
                  <a:pt x="701" y="351"/>
                </a:moveTo>
                <a:cubicBezTo>
                  <a:pt x="663" y="351"/>
                  <a:pt x="640" y="380"/>
                  <a:pt x="640" y="415"/>
                </a:cubicBezTo>
                <a:cubicBezTo>
                  <a:pt x="640" y="451"/>
                  <a:pt x="663" y="480"/>
                  <a:pt x="701" y="480"/>
                </a:cubicBezTo>
                <a:cubicBezTo>
                  <a:pt x="738" y="480"/>
                  <a:pt x="762" y="451"/>
                  <a:pt x="762" y="415"/>
                </a:cubicBezTo>
                <a:cubicBezTo>
                  <a:pt x="762" y="380"/>
                  <a:pt x="738" y="351"/>
                  <a:pt x="701" y="351"/>
                </a:cubicBezTo>
                <a:close/>
                <a:moveTo>
                  <a:pt x="701" y="463"/>
                </a:moveTo>
                <a:cubicBezTo>
                  <a:pt x="675" y="463"/>
                  <a:pt x="660" y="441"/>
                  <a:pt x="660" y="415"/>
                </a:cubicBezTo>
                <a:cubicBezTo>
                  <a:pt x="660" y="391"/>
                  <a:pt x="675" y="368"/>
                  <a:pt x="701" y="368"/>
                </a:cubicBezTo>
                <a:cubicBezTo>
                  <a:pt x="727" y="368"/>
                  <a:pt x="741" y="391"/>
                  <a:pt x="741" y="415"/>
                </a:cubicBezTo>
                <a:cubicBezTo>
                  <a:pt x="741" y="441"/>
                  <a:pt x="727" y="463"/>
                  <a:pt x="701" y="463"/>
                </a:cubicBezTo>
                <a:close/>
                <a:moveTo>
                  <a:pt x="875" y="444"/>
                </a:moveTo>
                <a:cubicBezTo>
                  <a:pt x="868" y="454"/>
                  <a:pt x="854" y="463"/>
                  <a:pt x="839" y="463"/>
                </a:cubicBezTo>
                <a:cubicBezTo>
                  <a:pt x="823" y="463"/>
                  <a:pt x="812" y="457"/>
                  <a:pt x="812" y="435"/>
                </a:cubicBezTo>
                <a:cubicBezTo>
                  <a:pt x="812" y="354"/>
                  <a:pt x="812" y="354"/>
                  <a:pt x="812" y="354"/>
                </a:cubicBezTo>
                <a:cubicBezTo>
                  <a:pt x="793" y="354"/>
                  <a:pt x="793" y="354"/>
                  <a:pt x="793" y="354"/>
                </a:cubicBezTo>
                <a:cubicBezTo>
                  <a:pt x="793" y="441"/>
                  <a:pt x="793" y="441"/>
                  <a:pt x="793" y="441"/>
                </a:cubicBezTo>
                <a:cubicBezTo>
                  <a:pt x="793" y="468"/>
                  <a:pt x="806" y="480"/>
                  <a:pt x="832" y="480"/>
                </a:cubicBezTo>
                <a:cubicBezTo>
                  <a:pt x="850" y="480"/>
                  <a:pt x="866" y="470"/>
                  <a:pt x="875" y="460"/>
                </a:cubicBezTo>
                <a:cubicBezTo>
                  <a:pt x="875" y="477"/>
                  <a:pt x="875" y="477"/>
                  <a:pt x="875" y="477"/>
                </a:cubicBezTo>
                <a:cubicBezTo>
                  <a:pt x="894" y="477"/>
                  <a:pt x="894" y="477"/>
                  <a:pt x="894" y="477"/>
                </a:cubicBezTo>
                <a:cubicBezTo>
                  <a:pt x="894" y="354"/>
                  <a:pt x="894" y="354"/>
                  <a:pt x="894" y="354"/>
                </a:cubicBezTo>
                <a:cubicBezTo>
                  <a:pt x="875" y="354"/>
                  <a:pt x="875" y="354"/>
                  <a:pt x="875" y="354"/>
                </a:cubicBezTo>
                <a:lnTo>
                  <a:pt x="875" y="444"/>
                </a:lnTo>
                <a:close/>
                <a:moveTo>
                  <a:pt x="982" y="511"/>
                </a:moveTo>
                <a:cubicBezTo>
                  <a:pt x="964" y="511"/>
                  <a:pt x="952" y="506"/>
                  <a:pt x="942" y="494"/>
                </a:cubicBezTo>
                <a:cubicBezTo>
                  <a:pt x="932" y="508"/>
                  <a:pt x="932" y="508"/>
                  <a:pt x="932" y="508"/>
                </a:cubicBezTo>
                <a:cubicBezTo>
                  <a:pt x="947" y="523"/>
                  <a:pt x="961" y="527"/>
                  <a:pt x="982" y="527"/>
                </a:cubicBezTo>
                <a:cubicBezTo>
                  <a:pt x="1012" y="527"/>
                  <a:pt x="1040" y="514"/>
                  <a:pt x="1040" y="473"/>
                </a:cubicBezTo>
                <a:cubicBezTo>
                  <a:pt x="1040" y="354"/>
                  <a:pt x="1040" y="354"/>
                  <a:pt x="1040" y="354"/>
                </a:cubicBezTo>
                <a:cubicBezTo>
                  <a:pt x="1021" y="354"/>
                  <a:pt x="1021" y="354"/>
                  <a:pt x="1021" y="354"/>
                </a:cubicBezTo>
                <a:cubicBezTo>
                  <a:pt x="1021" y="373"/>
                  <a:pt x="1021" y="373"/>
                  <a:pt x="1021" y="373"/>
                </a:cubicBezTo>
                <a:cubicBezTo>
                  <a:pt x="1011" y="359"/>
                  <a:pt x="997" y="351"/>
                  <a:pt x="980" y="351"/>
                </a:cubicBezTo>
                <a:cubicBezTo>
                  <a:pt x="948" y="351"/>
                  <a:pt x="925" y="376"/>
                  <a:pt x="925" y="415"/>
                </a:cubicBezTo>
                <a:cubicBezTo>
                  <a:pt x="925" y="455"/>
                  <a:pt x="948" y="478"/>
                  <a:pt x="980" y="478"/>
                </a:cubicBezTo>
                <a:cubicBezTo>
                  <a:pt x="997" y="478"/>
                  <a:pt x="1012" y="469"/>
                  <a:pt x="1021" y="457"/>
                </a:cubicBezTo>
                <a:cubicBezTo>
                  <a:pt x="1021" y="474"/>
                  <a:pt x="1021" y="474"/>
                  <a:pt x="1021" y="474"/>
                </a:cubicBezTo>
                <a:cubicBezTo>
                  <a:pt x="1021" y="501"/>
                  <a:pt x="1002" y="511"/>
                  <a:pt x="982" y="511"/>
                </a:cubicBezTo>
                <a:close/>
                <a:moveTo>
                  <a:pt x="985" y="462"/>
                </a:moveTo>
                <a:cubicBezTo>
                  <a:pt x="960" y="462"/>
                  <a:pt x="945" y="442"/>
                  <a:pt x="945" y="415"/>
                </a:cubicBezTo>
                <a:cubicBezTo>
                  <a:pt x="945" y="388"/>
                  <a:pt x="960" y="368"/>
                  <a:pt x="985" y="368"/>
                </a:cubicBezTo>
                <a:cubicBezTo>
                  <a:pt x="1000" y="368"/>
                  <a:pt x="1015" y="377"/>
                  <a:pt x="1021" y="388"/>
                </a:cubicBezTo>
                <a:cubicBezTo>
                  <a:pt x="1021" y="442"/>
                  <a:pt x="1021" y="442"/>
                  <a:pt x="1021" y="442"/>
                </a:cubicBezTo>
                <a:cubicBezTo>
                  <a:pt x="1015" y="452"/>
                  <a:pt x="1000" y="462"/>
                  <a:pt x="985" y="462"/>
                </a:cubicBezTo>
                <a:close/>
                <a:moveTo>
                  <a:pt x="1162" y="396"/>
                </a:moveTo>
                <a:cubicBezTo>
                  <a:pt x="1162" y="477"/>
                  <a:pt x="1162" y="477"/>
                  <a:pt x="1162" y="477"/>
                </a:cubicBezTo>
                <a:cubicBezTo>
                  <a:pt x="1181" y="477"/>
                  <a:pt x="1181" y="477"/>
                  <a:pt x="1181" y="477"/>
                </a:cubicBezTo>
                <a:cubicBezTo>
                  <a:pt x="1181" y="390"/>
                  <a:pt x="1181" y="390"/>
                  <a:pt x="1181" y="390"/>
                </a:cubicBezTo>
                <a:cubicBezTo>
                  <a:pt x="1181" y="364"/>
                  <a:pt x="1167" y="351"/>
                  <a:pt x="1141" y="351"/>
                </a:cubicBezTo>
                <a:cubicBezTo>
                  <a:pt x="1123" y="351"/>
                  <a:pt x="1106" y="362"/>
                  <a:pt x="1098" y="372"/>
                </a:cubicBezTo>
                <a:cubicBezTo>
                  <a:pt x="1098" y="307"/>
                  <a:pt x="1098" y="307"/>
                  <a:pt x="1098" y="307"/>
                </a:cubicBezTo>
                <a:cubicBezTo>
                  <a:pt x="1078" y="307"/>
                  <a:pt x="1078" y="307"/>
                  <a:pt x="1078" y="307"/>
                </a:cubicBezTo>
                <a:cubicBezTo>
                  <a:pt x="1078" y="477"/>
                  <a:pt x="1078" y="477"/>
                  <a:pt x="1078" y="477"/>
                </a:cubicBezTo>
                <a:cubicBezTo>
                  <a:pt x="1098" y="477"/>
                  <a:pt x="1098" y="477"/>
                  <a:pt x="1098" y="477"/>
                </a:cubicBezTo>
                <a:cubicBezTo>
                  <a:pt x="1098" y="387"/>
                  <a:pt x="1098" y="387"/>
                  <a:pt x="1098" y="387"/>
                </a:cubicBezTo>
                <a:cubicBezTo>
                  <a:pt x="1105" y="377"/>
                  <a:pt x="1119" y="368"/>
                  <a:pt x="1134" y="368"/>
                </a:cubicBezTo>
                <a:cubicBezTo>
                  <a:pt x="1150" y="368"/>
                  <a:pt x="1162" y="375"/>
                  <a:pt x="1162" y="396"/>
                </a:cubicBezTo>
                <a:close/>
                <a:moveTo>
                  <a:pt x="1306" y="477"/>
                </a:moveTo>
                <a:cubicBezTo>
                  <a:pt x="1306" y="307"/>
                  <a:pt x="1306" y="307"/>
                  <a:pt x="1306" y="307"/>
                </a:cubicBezTo>
                <a:cubicBezTo>
                  <a:pt x="1285" y="307"/>
                  <a:pt x="1285" y="307"/>
                  <a:pt x="1285" y="307"/>
                </a:cubicBezTo>
                <a:cubicBezTo>
                  <a:pt x="1285" y="477"/>
                  <a:pt x="1285" y="477"/>
                  <a:pt x="1285" y="477"/>
                </a:cubicBezTo>
                <a:lnTo>
                  <a:pt x="1306" y="477"/>
                </a:lnTo>
                <a:close/>
                <a:moveTo>
                  <a:pt x="1408" y="351"/>
                </a:moveTo>
                <a:cubicBezTo>
                  <a:pt x="1390" y="351"/>
                  <a:pt x="1373" y="362"/>
                  <a:pt x="1364" y="372"/>
                </a:cubicBezTo>
                <a:cubicBezTo>
                  <a:pt x="1364" y="354"/>
                  <a:pt x="1364" y="354"/>
                  <a:pt x="1364" y="354"/>
                </a:cubicBezTo>
                <a:cubicBezTo>
                  <a:pt x="1345" y="354"/>
                  <a:pt x="1345" y="354"/>
                  <a:pt x="1345" y="354"/>
                </a:cubicBezTo>
                <a:cubicBezTo>
                  <a:pt x="1345" y="477"/>
                  <a:pt x="1345" y="477"/>
                  <a:pt x="1345" y="477"/>
                </a:cubicBezTo>
                <a:cubicBezTo>
                  <a:pt x="1364" y="477"/>
                  <a:pt x="1364" y="477"/>
                  <a:pt x="1364" y="477"/>
                </a:cubicBezTo>
                <a:cubicBezTo>
                  <a:pt x="1364" y="387"/>
                  <a:pt x="1364" y="387"/>
                  <a:pt x="1364" y="387"/>
                </a:cubicBezTo>
                <a:cubicBezTo>
                  <a:pt x="1371" y="377"/>
                  <a:pt x="1385" y="368"/>
                  <a:pt x="1400" y="368"/>
                </a:cubicBezTo>
                <a:cubicBezTo>
                  <a:pt x="1417" y="368"/>
                  <a:pt x="1428" y="375"/>
                  <a:pt x="1428" y="397"/>
                </a:cubicBezTo>
                <a:cubicBezTo>
                  <a:pt x="1428" y="477"/>
                  <a:pt x="1428" y="477"/>
                  <a:pt x="1428" y="477"/>
                </a:cubicBezTo>
                <a:cubicBezTo>
                  <a:pt x="1447" y="477"/>
                  <a:pt x="1447" y="477"/>
                  <a:pt x="1447" y="477"/>
                </a:cubicBezTo>
                <a:cubicBezTo>
                  <a:pt x="1447" y="391"/>
                  <a:pt x="1447" y="391"/>
                  <a:pt x="1447" y="391"/>
                </a:cubicBezTo>
                <a:cubicBezTo>
                  <a:pt x="1447" y="364"/>
                  <a:pt x="1434" y="351"/>
                  <a:pt x="1408" y="351"/>
                </a:cubicBezTo>
                <a:close/>
                <a:moveTo>
                  <a:pt x="1504" y="387"/>
                </a:moveTo>
                <a:cubicBezTo>
                  <a:pt x="1511" y="377"/>
                  <a:pt x="1526" y="368"/>
                  <a:pt x="1541" y="368"/>
                </a:cubicBezTo>
                <a:cubicBezTo>
                  <a:pt x="1557" y="368"/>
                  <a:pt x="1568" y="375"/>
                  <a:pt x="1568" y="397"/>
                </a:cubicBezTo>
                <a:cubicBezTo>
                  <a:pt x="1568" y="477"/>
                  <a:pt x="1568" y="477"/>
                  <a:pt x="1568" y="477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87" y="391"/>
                  <a:pt x="1587" y="391"/>
                  <a:pt x="1587" y="391"/>
                </a:cubicBezTo>
                <a:cubicBezTo>
                  <a:pt x="1587" y="364"/>
                  <a:pt x="1574" y="351"/>
                  <a:pt x="1548" y="351"/>
                </a:cubicBezTo>
                <a:cubicBezTo>
                  <a:pt x="1530" y="351"/>
                  <a:pt x="1513" y="362"/>
                  <a:pt x="1504" y="372"/>
                </a:cubicBezTo>
                <a:cubicBezTo>
                  <a:pt x="1504" y="354"/>
                  <a:pt x="1504" y="354"/>
                  <a:pt x="1504" y="354"/>
                </a:cubicBezTo>
                <a:cubicBezTo>
                  <a:pt x="1485" y="354"/>
                  <a:pt x="1485" y="354"/>
                  <a:pt x="1485" y="354"/>
                </a:cubicBezTo>
                <a:cubicBezTo>
                  <a:pt x="1485" y="477"/>
                  <a:pt x="1485" y="477"/>
                  <a:pt x="1485" y="477"/>
                </a:cubicBezTo>
                <a:cubicBezTo>
                  <a:pt x="1504" y="477"/>
                  <a:pt x="1504" y="477"/>
                  <a:pt x="1504" y="477"/>
                </a:cubicBezTo>
                <a:lnTo>
                  <a:pt x="1504" y="387"/>
                </a:lnTo>
                <a:close/>
                <a:moveTo>
                  <a:pt x="1618" y="415"/>
                </a:moveTo>
                <a:cubicBezTo>
                  <a:pt x="1618" y="451"/>
                  <a:pt x="1641" y="480"/>
                  <a:pt x="1679" y="480"/>
                </a:cubicBezTo>
                <a:cubicBezTo>
                  <a:pt x="1716" y="480"/>
                  <a:pt x="1739" y="451"/>
                  <a:pt x="1739" y="415"/>
                </a:cubicBezTo>
                <a:cubicBezTo>
                  <a:pt x="1739" y="380"/>
                  <a:pt x="1716" y="351"/>
                  <a:pt x="1679" y="351"/>
                </a:cubicBezTo>
                <a:cubicBezTo>
                  <a:pt x="1641" y="351"/>
                  <a:pt x="1618" y="380"/>
                  <a:pt x="1618" y="415"/>
                </a:cubicBezTo>
                <a:close/>
                <a:moveTo>
                  <a:pt x="1679" y="368"/>
                </a:moveTo>
                <a:cubicBezTo>
                  <a:pt x="1705" y="368"/>
                  <a:pt x="1719" y="391"/>
                  <a:pt x="1719" y="415"/>
                </a:cubicBezTo>
                <a:cubicBezTo>
                  <a:pt x="1719" y="441"/>
                  <a:pt x="1705" y="463"/>
                  <a:pt x="1679" y="463"/>
                </a:cubicBezTo>
                <a:cubicBezTo>
                  <a:pt x="1653" y="463"/>
                  <a:pt x="1638" y="441"/>
                  <a:pt x="1638" y="415"/>
                </a:cubicBezTo>
                <a:cubicBezTo>
                  <a:pt x="1638" y="391"/>
                  <a:pt x="1653" y="368"/>
                  <a:pt x="1679" y="368"/>
                </a:cubicBezTo>
                <a:close/>
                <a:moveTo>
                  <a:pt x="1875" y="354"/>
                </a:moveTo>
                <a:cubicBezTo>
                  <a:pt x="1854" y="354"/>
                  <a:pt x="1854" y="354"/>
                  <a:pt x="1854" y="354"/>
                </a:cubicBezTo>
                <a:cubicBezTo>
                  <a:pt x="1814" y="455"/>
                  <a:pt x="1814" y="455"/>
                  <a:pt x="1814" y="455"/>
                </a:cubicBezTo>
                <a:cubicBezTo>
                  <a:pt x="1773" y="354"/>
                  <a:pt x="1773" y="354"/>
                  <a:pt x="1773" y="354"/>
                </a:cubicBezTo>
                <a:cubicBezTo>
                  <a:pt x="1752" y="354"/>
                  <a:pt x="1752" y="354"/>
                  <a:pt x="1752" y="354"/>
                </a:cubicBezTo>
                <a:cubicBezTo>
                  <a:pt x="1803" y="477"/>
                  <a:pt x="1803" y="477"/>
                  <a:pt x="1803" y="477"/>
                </a:cubicBezTo>
                <a:cubicBezTo>
                  <a:pt x="1824" y="477"/>
                  <a:pt x="1824" y="477"/>
                  <a:pt x="1824" y="477"/>
                </a:cubicBezTo>
                <a:lnTo>
                  <a:pt x="1875" y="354"/>
                </a:lnTo>
                <a:close/>
                <a:moveTo>
                  <a:pt x="1943" y="351"/>
                </a:moveTo>
                <a:cubicBezTo>
                  <a:pt x="1923" y="351"/>
                  <a:pt x="1907" y="358"/>
                  <a:pt x="1894" y="371"/>
                </a:cubicBezTo>
                <a:cubicBezTo>
                  <a:pt x="1903" y="385"/>
                  <a:pt x="1903" y="385"/>
                  <a:pt x="1903" y="385"/>
                </a:cubicBezTo>
                <a:cubicBezTo>
                  <a:pt x="1914" y="373"/>
                  <a:pt x="1926" y="368"/>
                  <a:pt x="1941" y="368"/>
                </a:cubicBezTo>
                <a:cubicBezTo>
                  <a:pt x="1959" y="368"/>
                  <a:pt x="1972" y="377"/>
                  <a:pt x="1972" y="394"/>
                </a:cubicBezTo>
                <a:cubicBezTo>
                  <a:pt x="1972" y="416"/>
                  <a:pt x="1972" y="416"/>
                  <a:pt x="1972" y="416"/>
                </a:cubicBezTo>
                <a:cubicBezTo>
                  <a:pt x="1962" y="404"/>
                  <a:pt x="1948" y="399"/>
                  <a:pt x="1931" y="399"/>
                </a:cubicBezTo>
                <a:cubicBezTo>
                  <a:pt x="1910" y="399"/>
                  <a:pt x="1888" y="412"/>
                  <a:pt x="1888" y="439"/>
                </a:cubicBezTo>
                <a:cubicBezTo>
                  <a:pt x="1888" y="466"/>
                  <a:pt x="1910" y="480"/>
                  <a:pt x="1931" y="480"/>
                </a:cubicBezTo>
                <a:cubicBezTo>
                  <a:pt x="1948" y="480"/>
                  <a:pt x="1962" y="474"/>
                  <a:pt x="1972" y="463"/>
                </a:cubicBezTo>
                <a:cubicBezTo>
                  <a:pt x="1972" y="477"/>
                  <a:pt x="1972" y="477"/>
                  <a:pt x="1972" y="477"/>
                </a:cubicBezTo>
                <a:cubicBezTo>
                  <a:pt x="1991" y="477"/>
                  <a:pt x="1991" y="477"/>
                  <a:pt x="1991" y="477"/>
                </a:cubicBezTo>
                <a:cubicBezTo>
                  <a:pt x="1991" y="393"/>
                  <a:pt x="1991" y="393"/>
                  <a:pt x="1991" y="393"/>
                </a:cubicBezTo>
                <a:cubicBezTo>
                  <a:pt x="1991" y="363"/>
                  <a:pt x="1969" y="351"/>
                  <a:pt x="1943" y="351"/>
                </a:cubicBezTo>
                <a:close/>
                <a:moveTo>
                  <a:pt x="1972" y="451"/>
                </a:moveTo>
                <a:cubicBezTo>
                  <a:pt x="1964" y="461"/>
                  <a:pt x="1951" y="466"/>
                  <a:pt x="1938" y="466"/>
                </a:cubicBezTo>
                <a:cubicBezTo>
                  <a:pt x="1920" y="466"/>
                  <a:pt x="1908" y="455"/>
                  <a:pt x="1908" y="440"/>
                </a:cubicBezTo>
                <a:cubicBezTo>
                  <a:pt x="1908" y="424"/>
                  <a:pt x="1920" y="413"/>
                  <a:pt x="1938" y="413"/>
                </a:cubicBezTo>
                <a:cubicBezTo>
                  <a:pt x="1951" y="413"/>
                  <a:pt x="1964" y="418"/>
                  <a:pt x="1972" y="428"/>
                </a:cubicBezTo>
                <a:lnTo>
                  <a:pt x="1972" y="451"/>
                </a:lnTo>
                <a:close/>
                <a:moveTo>
                  <a:pt x="2064" y="463"/>
                </a:moveTo>
                <a:cubicBezTo>
                  <a:pt x="2056" y="463"/>
                  <a:pt x="2052" y="456"/>
                  <a:pt x="2052" y="447"/>
                </a:cubicBezTo>
                <a:cubicBezTo>
                  <a:pt x="2052" y="371"/>
                  <a:pt x="2052" y="371"/>
                  <a:pt x="2052" y="371"/>
                </a:cubicBezTo>
                <a:cubicBezTo>
                  <a:pt x="2077" y="371"/>
                  <a:pt x="2077" y="371"/>
                  <a:pt x="2077" y="371"/>
                </a:cubicBezTo>
                <a:cubicBezTo>
                  <a:pt x="2077" y="354"/>
                  <a:pt x="2077" y="354"/>
                  <a:pt x="2077" y="354"/>
                </a:cubicBezTo>
                <a:cubicBezTo>
                  <a:pt x="2052" y="354"/>
                  <a:pt x="2052" y="354"/>
                  <a:pt x="2052" y="354"/>
                </a:cubicBezTo>
                <a:cubicBezTo>
                  <a:pt x="2052" y="321"/>
                  <a:pt x="2052" y="321"/>
                  <a:pt x="2052" y="321"/>
                </a:cubicBezTo>
                <a:cubicBezTo>
                  <a:pt x="2033" y="321"/>
                  <a:pt x="2033" y="321"/>
                  <a:pt x="2033" y="321"/>
                </a:cubicBezTo>
                <a:cubicBezTo>
                  <a:pt x="2033" y="354"/>
                  <a:pt x="2033" y="354"/>
                  <a:pt x="2033" y="354"/>
                </a:cubicBezTo>
                <a:cubicBezTo>
                  <a:pt x="2012" y="354"/>
                  <a:pt x="2012" y="354"/>
                  <a:pt x="2012" y="354"/>
                </a:cubicBezTo>
                <a:cubicBezTo>
                  <a:pt x="2012" y="371"/>
                  <a:pt x="2012" y="371"/>
                  <a:pt x="2012" y="371"/>
                </a:cubicBezTo>
                <a:cubicBezTo>
                  <a:pt x="2033" y="371"/>
                  <a:pt x="2033" y="371"/>
                  <a:pt x="2033" y="371"/>
                </a:cubicBezTo>
                <a:cubicBezTo>
                  <a:pt x="2033" y="451"/>
                  <a:pt x="2033" y="451"/>
                  <a:pt x="2033" y="451"/>
                </a:cubicBezTo>
                <a:cubicBezTo>
                  <a:pt x="2033" y="470"/>
                  <a:pt x="2042" y="480"/>
                  <a:pt x="2060" y="480"/>
                </a:cubicBezTo>
                <a:cubicBezTo>
                  <a:pt x="2071" y="480"/>
                  <a:pt x="2078" y="477"/>
                  <a:pt x="2083" y="472"/>
                </a:cubicBezTo>
                <a:cubicBezTo>
                  <a:pt x="2077" y="458"/>
                  <a:pt x="2077" y="458"/>
                  <a:pt x="2077" y="458"/>
                </a:cubicBezTo>
                <a:cubicBezTo>
                  <a:pt x="2075" y="461"/>
                  <a:pt x="2070" y="463"/>
                  <a:pt x="2064" y="463"/>
                </a:cubicBezTo>
                <a:close/>
                <a:moveTo>
                  <a:pt x="2104" y="477"/>
                </a:moveTo>
                <a:cubicBezTo>
                  <a:pt x="2123" y="477"/>
                  <a:pt x="2123" y="477"/>
                  <a:pt x="2123" y="477"/>
                </a:cubicBezTo>
                <a:cubicBezTo>
                  <a:pt x="2123" y="354"/>
                  <a:pt x="2123" y="354"/>
                  <a:pt x="2123" y="354"/>
                </a:cubicBezTo>
                <a:cubicBezTo>
                  <a:pt x="2104" y="354"/>
                  <a:pt x="2104" y="354"/>
                  <a:pt x="2104" y="354"/>
                </a:cubicBezTo>
                <a:lnTo>
                  <a:pt x="2104" y="477"/>
                </a:lnTo>
                <a:close/>
                <a:moveTo>
                  <a:pt x="2113" y="311"/>
                </a:moveTo>
                <a:cubicBezTo>
                  <a:pt x="2106" y="311"/>
                  <a:pt x="2100" y="317"/>
                  <a:pt x="2100" y="324"/>
                </a:cubicBezTo>
                <a:cubicBezTo>
                  <a:pt x="2100" y="331"/>
                  <a:pt x="2106" y="337"/>
                  <a:pt x="2113" y="337"/>
                </a:cubicBezTo>
                <a:cubicBezTo>
                  <a:pt x="2120" y="337"/>
                  <a:pt x="2126" y="331"/>
                  <a:pt x="2126" y="324"/>
                </a:cubicBezTo>
                <a:cubicBezTo>
                  <a:pt x="2126" y="317"/>
                  <a:pt x="2120" y="311"/>
                  <a:pt x="2113" y="311"/>
                </a:cubicBezTo>
                <a:close/>
                <a:moveTo>
                  <a:pt x="2214" y="351"/>
                </a:moveTo>
                <a:cubicBezTo>
                  <a:pt x="2177" y="351"/>
                  <a:pt x="2154" y="380"/>
                  <a:pt x="2154" y="415"/>
                </a:cubicBezTo>
                <a:cubicBezTo>
                  <a:pt x="2154" y="451"/>
                  <a:pt x="2177" y="480"/>
                  <a:pt x="2214" y="480"/>
                </a:cubicBezTo>
                <a:cubicBezTo>
                  <a:pt x="2252" y="480"/>
                  <a:pt x="2275" y="451"/>
                  <a:pt x="2275" y="415"/>
                </a:cubicBezTo>
                <a:cubicBezTo>
                  <a:pt x="2275" y="380"/>
                  <a:pt x="2252" y="351"/>
                  <a:pt x="2214" y="351"/>
                </a:cubicBezTo>
                <a:close/>
                <a:moveTo>
                  <a:pt x="2214" y="463"/>
                </a:moveTo>
                <a:cubicBezTo>
                  <a:pt x="2188" y="463"/>
                  <a:pt x="2174" y="441"/>
                  <a:pt x="2174" y="415"/>
                </a:cubicBezTo>
                <a:cubicBezTo>
                  <a:pt x="2174" y="391"/>
                  <a:pt x="2188" y="368"/>
                  <a:pt x="2214" y="368"/>
                </a:cubicBezTo>
                <a:cubicBezTo>
                  <a:pt x="2241" y="368"/>
                  <a:pt x="2255" y="391"/>
                  <a:pt x="2255" y="415"/>
                </a:cubicBezTo>
                <a:cubicBezTo>
                  <a:pt x="2255" y="441"/>
                  <a:pt x="2241" y="463"/>
                  <a:pt x="2214" y="463"/>
                </a:cubicBezTo>
                <a:close/>
                <a:moveTo>
                  <a:pt x="2325" y="372"/>
                </a:moveTo>
                <a:cubicBezTo>
                  <a:pt x="2325" y="354"/>
                  <a:pt x="2325" y="354"/>
                  <a:pt x="2325" y="354"/>
                </a:cubicBezTo>
                <a:cubicBezTo>
                  <a:pt x="2306" y="354"/>
                  <a:pt x="2306" y="354"/>
                  <a:pt x="2306" y="354"/>
                </a:cubicBezTo>
                <a:cubicBezTo>
                  <a:pt x="2306" y="477"/>
                  <a:pt x="2306" y="477"/>
                  <a:pt x="2306" y="477"/>
                </a:cubicBezTo>
                <a:cubicBezTo>
                  <a:pt x="2325" y="477"/>
                  <a:pt x="2325" y="477"/>
                  <a:pt x="2325" y="477"/>
                </a:cubicBezTo>
                <a:cubicBezTo>
                  <a:pt x="2325" y="387"/>
                  <a:pt x="2325" y="387"/>
                  <a:pt x="2325" y="387"/>
                </a:cubicBezTo>
                <a:cubicBezTo>
                  <a:pt x="2332" y="377"/>
                  <a:pt x="2347" y="368"/>
                  <a:pt x="2362" y="368"/>
                </a:cubicBezTo>
                <a:cubicBezTo>
                  <a:pt x="2378" y="368"/>
                  <a:pt x="2389" y="375"/>
                  <a:pt x="2389" y="397"/>
                </a:cubicBezTo>
                <a:cubicBezTo>
                  <a:pt x="2389" y="477"/>
                  <a:pt x="2389" y="477"/>
                  <a:pt x="2389" y="477"/>
                </a:cubicBezTo>
                <a:cubicBezTo>
                  <a:pt x="2408" y="477"/>
                  <a:pt x="2408" y="477"/>
                  <a:pt x="2408" y="477"/>
                </a:cubicBezTo>
                <a:cubicBezTo>
                  <a:pt x="2408" y="391"/>
                  <a:pt x="2408" y="391"/>
                  <a:pt x="2408" y="391"/>
                </a:cubicBezTo>
                <a:cubicBezTo>
                  <a:pt x="2408" y="364"/>
                  <a:pt x="2395" y="351"/>
                  <a:pt x="2369" y="351"/>
                </a:cubicBezTo>
                <a:cubicBezTo>
                  <a:pt x="2351" y="351"/>
                  <a:pt x="2334" y="362"/>
                  <a:pt x="2325" y="372"/>
                </a:cubicBezTo>
                <a:close/>
                <a:moveTo>
                  <a:pt x="2486" y="464"/>
                </a:moveTo>
                <a:cubicBezTo>
                  <a:pt x="2469" y="464"/>
                  <a:pt x="2454" y="456"/>
                  <a:pt x="2446" y="447"/>
                </a:cubicBezTo>
                <a:cubicBezTo>
                  <a:pt x="2436" y="461"/>
                  <a:pt x="2436" y="461"/>
                  <a:pt x="2436" y="461"/>
                </a:cubicBezTo>
                <a:cubicBezTo>
                  <a:pt x="2448" y="474"/>
                  <a:pt x="2465" y="480"/>
                  <a:pt x="2485" y="480"/>
                </a:cubicBezTo>
                <a:cubicBezTo>
                  <a:pt x="2517" y="480"/>
                  <a:pt x="2533" y="463"/>
                  <a:pt x="2533" y="443"/>
                </a:cubicBezTo>
                <a:cubicBezTo>
                  <a:pt x="2533" y="395"/>
                  <a:pt x="2457" y="413"/>
                  <a:pt x="2457" y="386"/>
                </a:cubicBezTo>
                <a:cubicBezTo>
                  <a:pt x="2457" y="375"/>
                  <a:pt x="2468" y="367"/>
                  <a:pt x="2485" y="367"/>
                </a:cubicBezTo>
                <a:cubicBezTo>
                  <a:pt x="2500" y="367"/>
                  <a:pt x="2514" y="373"/>
                  <a:pt x="2521" y="382"/>
                </a:cubicBezTo>
                <a:cubicBezTo>
                  <a:pt x="2530" y="369"/>
                  <a:pt x="2530" y="369"/>
                  <a:pt x="2530" y="369"/>
                </a:cubicBezTo>
                <a:cubicBezTo>
                  <a:pt x="2520" y="359"/>
                  <a:pt x="2505" y="351"/>
                  <a:pt x="2485" y="351"/>
                </a:cubicBezTo>
                <a:cubicBezTo>
                  <a:pt x="2455" y="351"/>
                  <a:pt x="2439" y="367"/>
                  <a:pt x="2439" y="386"/>
                </a:cubicBezTo>
                <a:cubicBezTo>
                  <a:pt x="2439" y="432"/>
                  <a:pt x="2515" y="414"/>
                  <a:pt x="2515" y="443"/>
                </a:cubicBezTo>
                <a:cubicBezTo>
                  <a:pt x="2515" y="456"/>
                  <a:pt x="2505" y="464"/>
                  <a:pt x="2486" y="464"/>
                </a:cubicBezTo>
                <a:close/>
                <a:moveTo>
                  <a:pt x="2639" y="311"/>
                </a:moveTo>
                <a:cubicBezTo>
                  <a:pt x="2633" y="311"/>
                  <a:pt x="2627" y="317"/>
                  <a:pt x="2627" y="324"/>
                </a:cubicBezTo>
                <a:cubicBezTo>
                  <a:pt x="2627" y="331"/>
                  <a:pt x="2633" y="337"/>
                  <a:pt x="2639" y="337"/>
                </a:cubicBezTo>
                <a:cubicBezTo>
                  <a:pt x="2647" y="337"/>
                  <a:pt x="2652" y="331"/>
                  <a:pt x="2652" y="324"/>
                </a:cubicBezTo>
                <a:cubicBezTo>
                  <a:pt x="2652" y="317"/>
                  <a:pt x="2647" y="311"/>
                  <a:pt x="2639" y="311"/>
                </a:cubicBezTo>
                <a:close/>
                <a:moveTo>
                  <a:pt x="2630" y="477"/>
                </a:moveTo>
                <a:cubicBezTo>
                  <a:pt x="2649" y="477"/>
                  <a:pt x="2649" y="477"/>
                  <a:pt x="2649" y="477"/>
                </a:cubicBezTo>
                <a:cubicBezTo>
                  <a:pt x="2649" y="354"/>
                  <a:pt x="2649" y="354"/>
                  <a:pt x="2649" y="354"/>
                </a:cubicBezTo>
                <a:cubicBezTo>
                  <a:pt x="2630" y="354"/>
                  <a:pt x="2630" y="354"/>
                  <a:pt x="2630" y="354"/>
                </a:cubicBezTo>
                <a:lnTo>
                  <a:pt x="2630" y="477"/>
                </a:lnTo>
                <a:close/>
                <a:moveTo>
                  <a:pt x="2706" y="387"/>
                </a:moveTo>
                <a:cubicBezTo>
                  <a:pt x="2713" y="377"/>
                  <a:pt x="2728" y="368"/>
                  <a:pt x="2743" y="368"/>
                </a:cubicBezTo>
                <a:cubicBezTo>
                  <a:pt x="2759" y="368"/>
                  <a:pt x="2770" y="375"/>
                  <a:pt x="2770" y="397"/>
                </a:cubicBezTo>
                <a:cubicBezTo>
                  <a:pt x="2770" y="477"/>
                  <a:pt x="2770" y="477"/>
                  <a:pt x="2770" y="477"/>
                </a:cubicBezTo>
                <a:cubicBezTo>
                  <a:pt x="2789" y="477"/>
                  <a:pt x="2789" y="477"/>
                  <a:pt x="2789" y="477"/>
                </a:cubicBezTo>
                <a:cubicBezTo>
                  <a:pt x="2789" y="391"/>
                  <a:pt x="2789" y="391"/>
                  <a:pt x="2789" y="391"/>
                </a:cubicBezTo>
                <a:cubicBezTo>
                  <a:pt x="2789" y="364"/>
                  <a:pt x="2776" y="351"/>
                  <a:pt x="2750" y="351"/>
                </a:cubicBezTo>
                <a:cubicBezTo>
                  <a:pt x="2732" y="351"/>
                  <a:pt x="2715" y="362"/>
                  <a:pt x="2706" y="372"/>
                </a:cubicBezTo>
                <a:cubicBezTo>
                  <a:pt x="2706" y="354"/>
                  <a:pt x="2706" y="354"/>
                  <a:pt x="2706" y="354"/>
                </a:cubicBezTo>
                <a:cubicBezTo>
                  <a:pt x="2687" y="354"/>
                  <a:pt x="2687" y="354"/>
                  <a:pt x="2687" y="354"/>
                </a:cubicBezTo>
                <a:cubicBezTo>
                  <a:pt x="2687" y="477"/>
                  <a:pt x="2687" y="477"/>
                  <a:pt x="2687" y="477"/>
                </a:cubicBezTo>
                <a:cubicBezTo>
                  <a:pt x="2706" y="477"/>
                  <a:pt x="2706" y="477"/>
                  <a:pt x="2706" y="477"/>
                </a:cubicBezTo>
                <a:lnTo>
                  <a:pt x="2706" y="387"/>
                </a:lnTo>
                <a:close/>
                <a:moveTo>
                  <a:pt x="68" y="612"/>
                </a:moveTo>
                <a:cubicBezTo>
                  <a:pt x="0" y="612"/>
                  <a:pt x="0" y="612"/>
                  <a:pt x="0" y="612"/>
                </a:cubicBezTo>
                <a:cubicBezTo>
                  <a:pt x="0" y="782"/>
                  <a:pt x="0" y="782"/>
                  <a:pt x="0" y="782"/>
                </a:cubicBezTo>
                <a:cubicBezTo>
                  <a:pt x="21" y="782"/>
                  <a:pt x="21" y="782"/>
                  <a:pt x="21" y="782"/>
                </a:cubicBezTo>
                <a:cubicBezTo>
                  <a:pt x="21" y="714"/>
                  <a:pt x="21" y="714"/>
                  <a:pt x="21" y="714"/>
                </a:cubicBezTo>
                <a:cubicBezTo>
                  <a:pt x="68" y="714"/>
                  <a:pt x="68" y="714"/>
                  <a:pt x="68" y="714"/>
                </a:cubicBezTo>
                <a:cubicBezTo>
                  <a:pt x="102" y="714"/>
                  <a:pt x="121" y="691"/>
                  <a:pt x="121" y="663"/>
                </a:cubicBezTo>
                <a:cubicBezTo>
                  <a:pt x="121" y="636"/>
                  <a:pt x="102" y="612"/>
                  <a:pt x="68" y="612"/>
                </a:cubicBezTo>
                <a:close/>
                <a:moveTo>
                  <a:pt x="66" y="696"/>
                </a:moveTo>
                <a:cubicBezTo>
                  <a:pt x="21" y="696"/>
                  <a:pt x="21" y="696"/>
                  <a:pt x="21" y="696"/>
                </a:cubicBezTo>
                <a:cubicBezTo>
                  <a:pt x="21" y="631"/>
                  <a:pt x="21" y="631"/>
                  <a:pt x="21" y="631"/>
                </a:cubicBezTo>
                <a:cubicBezTo>
                  <a:pt x="66" y="631"/>
                  <a:pt x="66" y="631"/>
                  <a:pt x="66" y="631"/>
                </a:cubicBezTo>
                <a:cubicBezTo>
                  <a:pt x="86" y="631"/>
                  <a:pt x="99" y="644"/>
                  <a:pt x="99" y="663"/>
                </a:cubicBezTo>
                <a:cubicBezTo>
                  <a:pt x="99" y="682"/>
                  <a:pt x="86" y="696"/>
                  <a:pt x="66" y="696"/>
                </a:cubicBezTo>
                <a:close/>
                <a:moveTo>
                  <a:pt x="199" y="656"/>
                </a:moveTo>
                <a:cubicBezTo>
                  <a:pt x="164" y="656"/>
                  <a:pt x="138" y="685"/>
                  <a:pt x="138" y="720"/>
                </a:cubicBezTo>
                <a:cubicBezTo>
                  <a:pt x="138" y="759"/>
                  <a:pt x="164" y="785"/>
                  <a:pt x="201" y="785"/>
                </a:cubicBezTo>
                <a:cubicBezTo>
                  <a:pt x="221" y="785"/>
                  <a:pt x="237" y="778"/>
                  <a:pt x="249" y="766"/>
                </a:cubicBezTo>
                <a:cubicBezTo>
                  <a:pt x="240" y="754"/>
                  <a:pt x="240" y="754"/>
                  <a:pt x="240" y="754"/>
                </a:cubicBezTo>
                <a:cubicBezTo>
                  <a:pt x="231" y="763"/>
                  <a:pt x="216" y="769"/>
                  <a:pt x="202" y="769"/>
                </a:cubicBezTo>
                <a:cubicBezTo>
                  <a:pt x="176" y="769"/>
                  <a:pt x="160" y="750"/>
                  <a:pt x="158" y="727"/>
                </a:cubicBezTo>
                <a:cubicBezTo>
                  <a:pt x="258" y="727"/>
                  <a:pt x="258" y="727"/>
                  <a:pt x="258" y="727"/>
                </a:cubicBezTo>
                <a:cubicBezTo>
                  <a:pt x="258" y="722"/>
                  <a:pt x="258" y="722"/>
                  <a:pt x="258" y="722"/>
                </a:cubicBezTo>
                <a:cubicBezTo>
                  <a:pt x="258" y="685"/>
                  <a:pt x="236" y="656"/>
                  <a:pt x="199" y="656"/>
                </a:cubicBezTo>
                <a:close/>
                <a:moveTo>
                  <a:pt x="158" y="713"/>
                </a:moveTo>
                <a:cubicBezTo>
                  <a:pt x="159" y="694"/>
                  <a:pt x="172" y="672"/>
                  <a:pt x="198" y="672"/>
                </a:cubicBezTo>
                <a:cubicBezTo>
                  <a:pt x="226" y="672"/>
                  <a:pt x="239" y="694"/>
                  <a:pt x="239" y="713"/>
                </a:cubicBezTo>
                <a:lnTo>
                  <a:pt x="158" y="713"/>
                </a:lnTo>
                <a:close/>
                <a:moveTo>
                  <a:pt x="307" y="679"/>
                </a:moveTo>
                <a:cubicBezTo>
                  <a:pt x="307" y="659"/>
                  <a:pt x="307" y="659"/>
                  <a:pt x="307" y="659"/>
                </a:cubicBezTo>
                <a:cubicBezTo>
                  <a:pt x="288" y="659"/>
                  <a:pt x="288" y="659"/>
                  <a:pt x="288" y="659"/>
                </a:cubicBezTo>
                <a:cubicBezTo>
                  <a:pt x="288" y="782"/>
                  <a:pt x="288" y="782"/>
                  <a:pt x="288" y="782"/>
                </a:cubicBezTo>
                <a:cubicBezTo>
                  <a:pt x="307" y="782"/>
                  <a:pt x="307" y="782"/>
                  <a:pt x="307" y="782"/>
                </a:cubicBezTo>
                <a:cubicBezTo>
                  <a:pt x="307" y="695"/>
                  <a:pt x="307" y="695"/>
                  <a:pt x="307" y="695"/>
                </a:cubicBezTo>
                <a:cubicBezTo>
                  <a:pt x="313" y="685"/>
                  <a:pt x="329" y="675"/>
                  <a:pt x="341" y="675"/>
                </a:cubicBezTo>
                <a:cubicBezTo>
                  <a:pt x="344" y="675"/>
                  <a:pt x="346" y="676"/>
                  <a:pt x="348" y="676"/>
                </a:cubicBezTo>
                <a:cubicBezTo>
                  <a:pt x="348" y="657"/>
                  <a:pt x="348" y="657"/>
                  <a:pt x="348" y="657"/>
                </a:cubicBezTo>
                <a:cubicBezTo>
                  <a:pt x="332" y="657"/>
                  <a:pt x="317" y="666"/>
                  <a:pt x="307" y="679"/>
                </a:cubicBezTo>
                <a:close/>
                <a:moveTo>
                  <a:pt x="383" y="691"/>
                </a:moveTo>
                <a:cubicBezTo>
                  <a:pt x="383" y="680"/>
                  <a:pt x="394" y="672"/>
                  <a:pt x="411" y="672"/>
                </a:cubicBezTo>
                <a:cubicBezTo>
                  <a:pt x="426" y="672"/>
                  <a:pt x="440" y="678"/>
                  <a:pt x="447" y="687"/>
                </a:cubicBezTo>
                <a:cubicBezTo>
                  <a:pt x="456" y="674"/>
                  <a:pt x="456" y="674"/>
                  <a:pt x="456" y="674"/>
                </a:cubicBezTo>
                <a:cubicBezTo>
                  <a:pt x="446" y="664"/>
                  <a:pt x="431" y="656"/>
                  <a:pt x="411" y="656"/>
                </a:cubicBezTo>
                <a:cubicBezTo>
                  <a:pt x="381" y="656"/>
                  <a:pt x="365" y="672"/>
                  <a:pt x="365" y="691"/>
                </a:cubicBezTo>
                <a:cubicBezTo>
                  <a:pt x="365" y="737"/>
                  <a:pt x="441" y="719"/>
                  <a:pt x="441" y="748"/>
                </a:cubicBezTo>
                <a:cubicBezTo>
                  <a:pt x="441" y="760"/>
                  <a:pt x="431" y="769"/>
                  <a:pt x="412" y="769"/>
                </a:cubicBezTo>
                <a:cubicBezTo>
                  <a:pt x="395" y="769"/>
                  <a:pt x="380" y="761"/>
                  <a:pt x="371" y="752"/>
                </a:cubicBezTo>
                <a:cubicBezTo>
                  <a:pt x="362" y="766"/>
                  <a:pt x="362" y="766"/>
                  <a:pt x="362" y="766"/>
                </a:cubicBezTo>
                <a:cubicBezTo>
                  <a:pt x="374" y="779"/>
                  <a:pt x="391" y="785"/>
                  <a:pt x="411" y="785"/>
                </a:cubicBezTo>
                <a:cubicBezTo>
                  <a:pt x="443" y="785"/>
                  <a:pt x="459" y="768"/>
                  <a:pt x="459" y="748"/>
                </a:cubicBezTo>
                <a:cubicBezTo>
                  <a:pt x="459" y="700"/>
                  <a:pt x="383" y="718"/>
                  <a:pt x="383" y="691"/>
                </a:cubicBezTo>
                <a:close/>
                <a:moveTo>
                  <a:pt x="544" y="656"/>
                </a:moveTo>
                <a:cubicBezTo>
                  <a:pt x="507" y="656"/>
                  <a:pt x="483" y="685"/>
                  <a:pt x="483" y="720"/>
                </a:cubicBezTo>
                <a:cubicBezTo>
                  <a:pt x="483" y="756"/>
                  <a:pt x="507" y="785"/>
                  <a:pt x="544" y="785"/>
                </a:cubicBezTo>
                <a:cubicBezTo>
                  <a:pt x="581" y="785"/>
                  <a:pt x="605" y="756"/>
                  <a:pt x="605" y="720"/>
                </a:cubicBezTo>
                <a:cubicBezTo>
                  <a:pt x="605" y="685"/>
                  <a:pt x="581" y="656"/>
                  <a:pt x="544" y="656"/>
                </a:cubicBezTo>
                <a:close/>
                <a:moveTo>
                  <a:pt x="544" y="768"/>
                </a:moveTo>
                <a:cubicBezTo>
                  <a:pt x="518" y="768"/>
                  <a:pt x="503" y="745"/>
                  <a:pt x="503" y="720"/>
                </a:cubicBezTo>
                <a:cubicBezTo>
                  <a:pt x="503" y="695"/>
                  <a:pt x="518" y="673"/>
                  <a:pt x="544" y="673"/>
                </a:cubicBezTo>
                <a:cubicBezTo>
                  <a:pt x="570" y="673"/>
                  <a:pt x="585" y="695"/>
                  <a:pt x="585" y="720"/>
                </a:cubicBezTo>
                <a:cubicBezTo>
                  <a:pt x="585" y="745"/>
                  <a:pt x="570" y="768"/>
                  <a:pt x="544" y="768"/>
                </a:cubicBezTo>
                <a:close/>
                <a:moveTo>
                  <a:pt x="699" y="656"/>
                </a:moveTo>
                <a:cubicBezTo>
                  <a:pt x="680" y="656"/>
                  <a:pt x="663" y="667"/>
                  <a:pt x="655" y="677"/>
                </a:cubicBezTo>
                <a:cubicBezTo>
                  <a:pt x="655" y="659"/>
                  <a:pt x="655" y="659"/>
                  <a:pt x="655" y="659"/>
                </a:cubicBezTo>
                <a:cubicBezTo>
                  <a:pt x="636" y="659"/>
                  <a:pt x="636" y="659"/>
                  <a:pt x="636" y="659"/>
                </a:cubicBezTo>
                <a:cubicBezTo>
                  <a:pt x="636" y="782"/>
                  <a:pt x="636" y="782"/>
                  <a:pt x="636" y="782"/>
                </a:cubicBezTo>
                <a:cubicBezTo>
                  <a:pt x="655" y="782"/>
                  <a:pt x="655" y="782"/>
                  <a:pt x="655" y="782"/>
                </a:cubicBezTo>
                <a:cubicBezTo>
                  <a:pt x="655" y="692"/>
                  <a:pt x="655" y="692"/>
                  <a:pt x="655" y="692"/>
                </a:cubicBezTo>
                <a:cubicBezTo>
                  <a:pt x="662" y="682"/>
                  <a:pt x="676" y="673"/>
                  <a:pt x="691" y="673"/>
                </a:cubicBezTo>
                <a:cubicBezTo>
                  <a:pt x="708" y="673"/>
                  <a:pt x="719" y="680"/>
                  <a:pt x="719" y="701"/>
                </a:cubicBezTo>
                <a:cubicBezTo>
                  <a:pt x="719" y="782"/>
                  <a:pt x="719" y="782"/>
                  <a:pt x="719" y="782"/>
                </a:cubicBezTo>
                <a:cubicBezTo>
                  <a:pt x="738" y="782"/>
                  <a:pt x="738" y="782"/>
                  <a:pt x="738" y="782"/>
                </a:cubicBezTo>
                <a:cubicBezTo>
                  <a:pt x="738" y="696"/>
                  <a:pt x="738" y="696"/>
                  <a:pt x="738" y="696"/>
                </a:cubicBezTo>
                <a:cubicBezTo>
                  <a:pt x="738" y="669"/>
                  <a:pt x="724" y="656"/>
                  <a:pt x="699" y="656"/>
                </a:cubicBezTo>
                <a:close/>
                <a:moveTo>
                  <a:pt x="824" y="656"/>
                </a:moveTo>
                <a:cubicBezTo>
                  <a:pt x="804" y="656"/>
                  <a:pt x="788" y="663"/>
                  <a:pt x="775" y="676"/>
                </a:cubicBezTo>
                <a:cubicBezTo>
                  <a:pt x="784" y="690"/>
                  <a:pt x="784" y="690"/>
                  <a:pt x="784" y="690"/>
                </a:cubicBezTo>
                <a:cubicBezTo>
                  <a:pt x="795" y="678"/>
                  <a:pt x="807" y="673"/>
                  <a:pt x="822" y="673"/>
                </a:cubicBezTo>
                <a:cubicBezTo>
                  <a:pt x="839" y="673"/>
                  <a:pt x="853" y="682"/>
                  <a:pt x="853" y="698"/>
                </a:cubicBezTo>
                <a:cubicBezTo>
                  <a:pt x="853" y="721"/>
                  <a:pt x="853" y="721"/>
                  <a:pt x="853" y="721"/>
                </a:cubicBezTo>
                <a:cubicBezTo>
                  <a:pt x="843" y="709"/>
                  <a:pt x="829" y="704"/>
                  <a:pt x="812" y="704"/>
                </a:cubicBezTo>
                <a:cubicBezTo>
                  <a:pt x="791" y="704"/>
                  <a:pt x="769" y="717"/>
                  <a:pt x="769" y="744"/>
                </a:cubicBezTo>
                <a:cubicBezTo>
                  <a:pt x="769" y="771"/>
                  <a:pt x="791" y="785"/>
                  <a:pt x="812" y="785"/>
                </a:cubicBezTo>
                <a:cubicBezTo>
                  <a:pt x="828" y="785"/>
                  <a:pt x="842" y="779"/>
                  <a:pt x="853" y="768"/>
                </a:cubicBezTo>
                <a:cubicBezTo>
                  <a:pt x="853" y="782"/>
                  <a:pt x="853" y="782"/>
                  <a:pt x="853" y="782"/>
                </a:cubicBezTo>
                <a:cubicBezTo>
                  <a:pt x="872" y="782"/>
                  <a:pt x="872" y="782"/>
                  <a:pt x="872" y="782"/>
                </a:cubicBezTo>
                <a:cubicBezTo>
                  <a:pt x="872" y="697"/>
                  <a:pt x="872" y="697"/>
                  <a:pt x="872" y="697"/>
                </a:cubicBezTo>
                <a:cubicBezTo>
                  <a:pt x="872" y="668"/>
                  <a:pt x="850" y="656"/>
                  <a:pt x="824" y="656"/>
                </a:cubicBezTo>
                <a:close/>
                <a:moveTo>
                  <a:pt x="853" y="756"/>
                </a:moveTo>
                <a:cubicBezTo>
                  <a:pt x="845" y="766"/>
                  <a:pt x="832" y="771"/>
                  <a:pt x="819" y="771"/>
                </a:cubicBezTo>
                <a:cubicBezTo>
                  <a:pt x="801" y="771"/>
                  <a:pt x="788" y="760"/>
                  <a:pt x="788" y="744"/>
                </a:cubicBezTo>
                <a:cubicBezTo>
                  <a:pt x="788" y="729"/>
                  <a:pt x="801" y="717"/>
                  <a:pt x="819" y="717"/>
                </a:cubicBezTo>
                <a:cubicBezTo>
                  <a:pt x="832" y="717"/>
                  <a:pt x="845" y="723"/>
                  <a:pt x="853" y="733"/>
                </a:cubicBezTo>
                <a:lnTo>
                  <a:pt x="853" y="756"/>
                </a:lnTo>
                <a:close/>
                <a:moveTo>
                  <a:pt x="910" y="782"/>
                </a:moveTo>
                <a:cubicBezTo>
                  <a:pt x="929" y="782"/>
                  <a:pt x="929" y="782"/>
                  <a:pt x="929" y="782"/>
                </a:cubicBezTo>
                <a:cubicBezTo>
                  <a:pt x="929" y="612"/>
                  <a:pt x="929" y="612"/>
                  <a:pt x="929" y="612"/>
                </a:cubicBezTo>
                <a:cubicBezTo>
                  <a:pt x="910" y="612"/>
                  <a:pt x="910" y="612"/>
                  <a:pt x="910" y="612"/>
                </a:cubicBezTo>
                <a:lnTo>
                  <a:pt x="910" y="782"/>
                </a:lnTo>
                <a:close/>
                <a:moveTo>
                  <a:pt x="967" y="782"/>
                </a:moveTo>
                <a:cubicBezTo>
                  <a:pt x="986" y="782"/>
                  <a:pt x="986" y="782"/>
                  <a:pt x="986" y="782"/>
                </a:cubicBezTo>
                <a:cubicBezTo>
                  <a:pt x="986" y="659"/>
                  <a:pt x="986" y="659"/>
                  <a:pt x="986" y="659"/>
                </a:cubicBezTo>
                <a:cubicBezTo>
                  <a:pt x="967" y="659"/>
                  <a:pt x="967" y="659"/>
                  <a:pt x="967" y="659"/>
                </a:cubicBezTo>
                <a:lnTo>
                  <a:pt x="967" y="782"/>
                </a:lnTo>
                <a:close/>
                <a:moveTo>
                  <a:pt x="976" y="616"/>
                </a:moveTo>
                <a:cubicBezTo>
                  <a:pt x="969" y="616"/>
                  <a:pt x="964" y="622"/>
                  <a:pt x="964" y="629"/>
                </a:cubicBezTo>
                <a:cubicBezTo>
                  <a:pt x="964" y="636"/>
                  <a:pt x="969" y="642"/>
                  <a:pt x="976" y="642"/>
                </a:cubicBezTo>
                <a:cubicBezTo>
                  <a:pt x="983" y="642"/>
                  <a:pt x="989" y="636"/>
                  <a:pt x="989" y="629"/>
                </a:cubicBezTo>
                <a:cubicBezTo>
                  <a:pt x="989" y="622"/>
                  <a:pt x="983" y="616"/>
                  <a:pt x="976" y="616"/>
                </a:cubicBezTo>
                <a:close/>
                <a:moveTo>
                  <a:pt x="1111" y="674"/>
                </a:moveTo>
                <a:cubicBezTo>
                  <a:pt x="1111" y="659"/>
                  <a:pt x="1111" y="659"/>
                  <a:pt x="1111" y="659"/>
                </a:cubicBezTo>
                <a:cubicBezTo>
                  <a:pt x="1018" y="659"/>
                  <a:pt x="1018" y="659"/>
                  <a:pt x="1018" y="659"/>
                </a:cubicBezTo>
                <a:cubicBezTo>
                  <a:pt x="1018" y="676"/>
                  <a:pt x="1018" y="676"/>
                  <a:pt x="1018" y="676"/>
                </a:cubicBezTo>
                <a:cubicBezTo>
                  <a:pt x="1086" y="676"/>
                  <a:pt x="1086" y="676"/>
                  <a:pt x="1086" y="676"/>
                </a:cubicBezTo>
                <a:cubicBezTo>
                  <a:pt x="1018" y="767"/>
                  <a:pt x="1018" y="767"/>
                  <a:pt x="1018" y="767"/>
                </a:cubicBezTo>
                <a:cubicBezTo>
                  <a:pt x="1018" y="782"/>
                  <a:pt x="1018" y="782"/>
                  <a:pt x="1018" y="782"/>
                </a:cubicBezTo>
                <a:cubicBezTo>
                  <a:pt x="1112" y="782"/>
                  <a:pt x="1112" y="782"/>
                  <a:pt x="1112" y="782"/>
                </a:cubicBezTo>
                <a:cubicBezTo>
                  <a:pt x="1112" y="765"/>
                  <a:pt x="1112" y="765"/>
                  <a:pt x="1112" y="765"/>
                </a:cubicBezTo>
                <a:cubicBezTo>
                  <a:pt x="1043" y="765"/>
                  <a:pt x="1043" y="765"/>
                  <a:pt x="1043" y="765"/>
                </a:cubicBezTo>
                <a:lnTo>
                  <a:pt x="1111" y="674"/>
                </a:lnTo>
                <a:close/>
                <a:moveTo>
                  <a:pt x="1197" y="656"/>
                </a:moveTo>
                <a:cubicBezTo>
                  <a:pt x="1162" y="656"/>
                  <a:pt x="1137" y="685"/>
                  <a:pt x="1137" y="720"/>
                </a:cubicBezTo>
                <a:cubicBezTo>
                  <a:pt x="1137" y="759"/>
                  <a:pt x="1163" y="785"/>
                  <a:pt x="1199" y="785"/>
                </a:cubicBezTo>
                <a:cubicBezTo>
                  <a:pt x="1220" y="785"/>
                  <a:pt x="1236" y="778"/>
                  <a:pt x="1248" y="766"/>
                </a:cubicBezTo>
                <a:cubicBezTo>
                  <a:pt x="1239" y="754"/>
                  <a:pt x="1239" y="754"/>
                  <a:pt x="1239" y="754"/>
                </a:cubicBezTo>
                <a:cubicBezTo>
                  <a:pt x="1229" y="763"/>
                  <a:pt x="1215" y="769"/>
                  <a:pt x="1201" y="769"/>
                </a:cubicBezTo>
                <a:cubicBezTo>
                  <a:pt x="1175" y="769"/>
                  <a:pt x="1159" y="750"/>
                  <a:pt x="1157" y="727"/>
                </a:cubicBezTo>
                <a:cubicBezTo>
                  <a:pt x="1256" y="727"/>
                  <a:pt x="1256" y="727"/>
                  <a:pt x="1256" y="727"/>
                </a:cubicBezTo>
                <a:cubicBezTo>
                  <a:pt x="1256" y="722"/>
                  <a:pt x="1256" y="722"/>
                  <a:pt x="1256" y="722"/>
                </a:cubicBezTo>
                <a:cubicBezTo>
                  <a:pt x="1256" y="685"/>
                  <a:pt x="1235" y="656"/>
                  <a:pt x="1197" y="656"/>
                </a:cubicBezTo>
                <a:close/>
                <a:moveTo>
                  <a:pt x="1157" y="713"/>
                </a:moveTo>
                <a:cubicBezTo>
                  <a:pt x="1158" y="694"/>
                  <a:pt x="1171" y="672"/>
                  <a:pt x="1197" y="672"/>
                </a:cubicBezTo>
                <a:cubicBezTo>
                  <a:pt x="1225" y="672"/>
                  <a:pt x="1237" y="694"/>
                  <a:pt x="1238" y="713"/>
                </a:cubicBezTo>
                <a:lnTo>
                  <a:pt x="1157" y="713"/>
                </a:lnTo>
                <a:close/>
                <a:moveTo>
                  <a:pt x="1376" y="678"/>
                </a:moveTo>
                <a:cubicBezTo>
                  <a:pt x="1366" y="664"/>
                  <a:pt x="1351" y="656"/>
                  <a:pt x="1335" y="656"/>
                </a:cubicBezTo>
                <a:cubicBezTo>
                  <a:pt x="1302" y="656"/>
                  <a:pt x="1280" y="681"/>
                  <a:pt x="1280" y="721"/>
                </a:cubicBezTo>
                <a:cubicBezTo>
                  <a:pt x="1280" y="760"/>
                  <a:pt x="1303" y="785"/>
                  <a:pt x="1335" y="785"/>
                </a:cubicBezTo>
                <a:cubicBezTo>
                  <a:pt x="1352" y="785"/>
                  <a:pt x="1367" y="776"/>
                  <a:pt x="1376" y="763"/>
                </a:cubicBezTo>
                <a:cubicBezTo>
                  <a:pt x="1376" y="782"/>
                  <a:pt x="1376" y="782"/>
                  <a:pt x="1376" y="782"/>
                </a:cubicBezTo>
                <a:cubicBezTo>
                  <a:pt x="1395" y="782"/>
                  <a:pt x="1395" y="782"/>
                  <a:pt x="1395" y="782"/>
                </a:cubicBezTo>
                <a:cubicBezTo>
                  <a:pt x="1395" y="612"/>
                  <a:pt x="1395" y="612"/>
                  <a:pt x="1395" y="612"/>
                </a:cubicBezTo>
                <a:cubicBezTo>
                  <a:pt x="1376" y="612"/>
                  <a:pt x="1376" y="612"/>
                  <a:pt x="1376" y="612"/>
                </a:cubicBezTo>
                <a:lnTo>
                  <a:pt x="1376" y="678"/>
                </a:lnTo>
                <a:close/>
                <a:moveTo>
                  <a:pt x="1376" y="748"/>
                </a:moveTo>
                <a:cubicBezTo>
                  <a:pt x="1369" y="759"/>
                  <a:pt x="1354" y="768"/>
                  <a:pt x="1339" y="768"/>
                </a:cubicBezTo>
                <a:cubicBezTo>
                  <a:pt x="1315" y="768"/>
                  <a:pt x="1300" y="748"/>
                  <a:pt x="1300" y="721"/>
                </a:cubicBezTo>
                <a:cubicBezTo>
                  <a:pt x="1300" y="693"/>
                  <a:pt x="1315" y="673"/>
                  <a:pt x="1339" y="673"/>
                </a:cubicBezTo>
                <a:cubicBezTo>
                  <a:pt x="1354" y="673"/>
                  <a:pt x="1369" y="682"/>
                  <a:pt x="1376" y="693"/>
                </a:cubicBezTo>
                <a:lnTo>
                  <a:pt x="1376" y="748"/>
                </a:lnTo>
                <a:close/>
                <a:moveTo>
                  <a:pt x="1620" y="685"/>
                </a:moveTo>
                <a:cubicBezTo>
                  <a:pt x="1521" y="685"/>
                  <a:pt x="1521" y="685"/>
                  <a:pt x="1521" y="685"/>
                </a:cubicBezTo>
                <a:cubicBezTo>
                  <a:pt x="1521" y="612"/>
                  <a:pt x="1521" y="612"/>
                  <a:pt x="1521" y="612"/>
                </a:cubicBezTo>
                <a:cubicBezTo>
                  <a:pt x="1500" y="612"/>
                  <a:pt x="1500" y="612"/>
                  <a:pt x="1500" y="612"/>
                </a:cubicBezTo>
                <a:cubicBezTo>
                  <a:pt x="1500" y="782"/>
                  <a:pt x="1500" y="782"/>
                  <a:pt x="1500" y="782"/>
                </a:cubicBezTo>
                <a:cubicBezTo>
                  <a:pt x="1521" y="782"/>
                  <a:pt x="1521" y="782"/>
                  <a:pt x="1521" y="782"/>
                </a:cubicBezTo>
                <a:cubicBezTo>
                  <a:pt x="1521" y="704"/>
                  <a:pt x="1521" y="704"/>
                  <a:pt x="1521" y="704"/>
                </a:cubicBezTo>
                <a:cubicBezTo>
                  <a:pt x="1620" y="704"/>
                  <a:pt x="1620" y="704"/>
                  <a:pt x="1620" y="704"/>
                </a:cubicBezTo>
                <a:cubicBezTo>
                  <a:pt x="1620" y="782"/>
                  <a:pt x="1620" y="782"/>
                  <a:pt x="1620" y="782"/>
                </a:cubicBezTo>
                <a:cubicBezTo>
                  <a:pt x="1641" y="782"/>
                  <a:pt x="1641" y="782"/>
                  <a:pt x="1641" y="782"/>
                </a:cubicBezTo>
                <a:cubicBezTo>
                  <a:pt x="1641" y="612"/>
                  <a:pt x="1641" y="612"/>
                  <a:pt x="1641" y="612"/>
                </a:cubicBezTo>
                <a:cubicBezTo>
                  <a:pt x="1620" y="612"/>
                  <a:pt x="1620" y="612"/>
                  <a:pt x="1620" y="612"/>
                </a:cubicBezTo>
                <a:lnTo>
                  <a:pt x="1620" y="685"/>
                </a:lnTo>
                <a:close/>
                <a:moveTo>
                  <a:pt x="1733" y="656"/>
                </a:moveTo>
                <a:cubicBezTo>
                  <a:pt x="1698" y="656"/>
                  <a:pt x="1673" y="685"/>
                  <a:pt x="1673" y="720"/>
                </a:cubicBezTo>
                <a:cubicBezTo>
                  <a:pt x="1673" y="759"/>
                  <a:pt x="1699" y="785"/>
                  <a:pt x="1735" y="785"/>
                </a:cubicBezTo>
                <a:cubicBezTo>
                  <a:pt x="1755" y="785"/>
                  <a:pt x="1772" y="778"/>
                  <a:pt x="1784" y="766"/>
                </a:cubicBezTo>
                <a:cubicBezTo>
                  <a:pt x="1775" y="754"/>
                  <a:pt x="1775" y="754"/>
                  <a:pt x="1775" y="754"/>
                </a:cubicBezTo>
                <a:cubicBezTo>
                  <a:pt x="1765" y="763"/>
                  <a:pt x="1751" y="769"/>
                  <a:pt x="1737" y="769"/>
                </a:cubicBezTo>
                <a:cubicBezTo>
                  <a:pt x="1711" y="769"/>
                  <a:pt x="1694" y="750"/>
                  <a:pt x="1693" y="727"/>
                </a:cubicBezTo>
                <a:cubicBezTo>
                  <a:pt x="1792" y="727"/>
                  <a:pt x="1792" y="727"/>
                  <a:pt x="1792" y="727"/>
                </a:cubicBezTo>
                <a:cubicBezTo>
                  <a:pt x="1792" y="722"/>
                  <a:pt x="1792" y="722"/>
                  <a:pt x="1792" y="722"/>
                </a:cubicBezTo>
                <a:cubicBezTo>
                  <a:pt x="1792" y="685"/>
                  <a:pt x="1770" y="656"/>
                  <a:pt x="1733" y="656"/>
                </a:cubicBezTo>
                <a:close/>
                <a:moveTo>
                  <a:pt x="1693" y="713"/>
                </a:moveTo>
                <a:cubicBezTo>
                  <a:pt x="1694" y="694"/>
                  <a:pt x="1707" y="672"/>
                  <a:pt x="1733" y="672"/>
                </a:cubicBezTo>
                <a:cubicBezTo>
                  <a:pt x="1761" y="672"/>
                  <a:pt x="1773" y="694"/>
                  <a:pt x="1773" y="713"/>
                </a:cubicBezTo>
                <a:lnTo>
                  <a:pt x="1693" y="713"/>
                </a:lnTo>
                <a:close/>
                <a:moveTo>
                  <a:pt x="1871" y="656"/>
                </a:moveTo>
                <a:cubicBezTo>
                  <a:pt x="1851" y="656"/>
                  <a:pt x="1835" y="663"/>
                  <a:pt x="1822" y="676"/>
                </a:cubicBezTo>
                <a:cubicBezTo>
                  <a:pt x="1831" y="690"/>
                  <a:pt x="1831" y="690"/>
                  <a:pt x="1831" y="690"/>
                </a:cubicBezTo>
                <a:cubicBezTo>
                  <a:pt x="1842" y="678"/>
                  <a:pt x="1854" y="673"/>
                  <a:pt x="1869" y="673"/>
                </a:cubicBezTo>
                <a:cubicBezTo>
                  <a:pt x="1886" y="673"/>
                  <a:pt x="1900" y="682"/>
                  <a:pt x="1900" y="698"/>
                </a:cubicBezTo>
                <a:cubicBezTo>
                  <a:pt x="1900" y="721"/>
                  <a:pt x="1900" y="721"/>
                  <a:pt x="1900" y="721"/>
                </a:cubicBezTo>
                <a:cubicBezTo>
                  <a:pt x="1890" y="709"/>
                  <a:pt x="1876" y="704"/>
                  <a:pt x="1859" y="704"/>
                </a:cubicBezTo>
                <a:cubicBezTo>
                  <a:pt x="1838" y="704"/>
                  <a:pt x="1816" y="717"/>
                  <a:pt x="1816" y="744"/>
                </a:cubicBezTo>
                <a:cubicBezTo>
                  <a:pt x="1816" y="771"/>
                  <a:pt x="1838" y="785"/>
                  <a:pt x="1859" y="785"/>
                </a:cubicBezTo>
                <a:cubicBezTo>
                  <a:pt x="1875" y="785"/>
                  <a:pt x="1889" y="779"/>
                  <a:pt x="1900" y="768"/>
                </a:cubicBezTo>
                <a:cubicBezTo>
                  <a:pt x="1900" y="782"/>
                  <a:pt x="1900" y="782"/>
                  <a:pt x="1900" y="782"/>
                </a:cubicBezTo>
                <a:cubicBezTo>
                  <a:pt x="1919" y="782"/>
                  <a:pt x="1919" y="782"/>
                  <a:pt x="1919" y="782"/>
                </a:cubicBezTo>
                <a:cubicBezTo>
                  <a:pt x="1919" y="697"/>
                  <a:pt x="1919" y="697"/>
                  <a:pt x="1919" y="697"/>
                </a:cubicBezTo>
                <a:cubicBezTo>
                  <a:pt x="1919" y="668"/>
                  <a:pt x="1897" y="656"/>
                  <a:pt x="1871" y="656"/>
                </a:cubicBezTo>
                <a:close/>
                <a:moveTo>
                  <a:pt x="1900" y="756"/>
                </a:moveTo>
                <a:cubicBezTo>
                  <a:pt x="1892" y="766"/>
                  <a:pt x="1879" y="771"/>
                  <a:pt x="1866" y="771"/>
                </a:cubicBezTo>
                <a:cubicBezTo>
                  <a:pt x="1848" y="771"/>
                  <a:pt x="1836" y="760"/>
                  <a:pt x="1836" y="744"/>
                </a:cubicBezTo>
                <a:cubicBezTo>
                  <a:pt x="1836" y="729"/>
                  <a:pt x="1848" y="717"/>
                  <a:pt x="1866" y="717"/>
                </a:cubicBezTo>
                <a:cubicBezTo>
                  <a:pt x="1879" y="717"/>
                  <a:pt x="1892" y="723"/>
                  <a:pt x="1900" y="733"/>
                </a:cubicBezTo>
                <a:lnTo>
                  <a:pt x="1900" y="756"/>
                </a:lnTo>
                <a:close/>
                <a:moveTo>
                  <a:pt x="1957" y="782"/>
                </a:moveTo>
                <a:cubicBezTo>
                  <a:pt x="1976" y="782"/>
                  <a:pt x="1976" y="782"/>
                  <a:pt x="1976" y="782"/>
                </a:cubicBezTo>
                <a:cubicBezTo>
                  <a:pt x="1976" y="612"/>
                  <a:pt x="1976" y="612"/>
                  <a:pt x="1976" y="612"/>
                </a:cubicBezTo>
                <a:cubicBezTo>
                  <a:pt x="1957" y="612"/>
                  <a:pt x="1957" y="612"/>
                  <a:pt x="1957" y="612"/>
                </a:cubicBezTo>
                <a:lnTo>
                  <a:pt x="1957" y="782"/>
                </a:lnTo>
                <a:close/>
                <a:moveTo>
                  <a:pt x="2049" y="768"/>
                </a:moveTo>
                <a:cubicBezTo>
                  <a:pt x="2041" y="768"/>
                  <a:pt x="2037" y="761"/>
                  <a:pt x="2037" y="752"/>
                </a:cubicBezTo>
                <a:cubicBezTo>
                  <a:pt x="2037" y="676"/>
                  <a:pt x="2037" y="676"/>
                  <a:pt x="2037" y="676"/>
                </a:cubicBezTo>
                <a:cubicBezTo>
                  <a:pt x="2062" y="676"/>
                  <a:pt x="2062" y="676"/>
                  <a:pt x="2062" y="676"/>
                </a:cubicBezTo>
                <a:cubicBezTo>
                  <a:pt x="2062" y="659"/>
                  <a:pt x="2062" y="659"/>
                  <a:pt x="2062" y="659"/>
                </a:cubicBezTo>
                <a:cubicBezTo>
                  <a:pt x="2037" y="659"/>
                  <a:pt x="2037" y="659"/>
                  <a:pt x="2037" y="659"/>
                </a:cubicBezTo>
                <a:cubicBezTo>
                  <a:pt x="2037" y="626"/>
                  <a:pt x="2037" y="626"/>
                  <a:pt x="2037" y="626"/>
                </a:cubicBezTo>
                <a:cubicBezTo>
                  <a:pt x="2018" y="626"/>
                  <a:pt x="2018" y="626"/>
                  <a:pt x="2018" y="626"/>
                </a:cubicBezTo>
                <a:cubicBezTo>
                  <a:pt x="2018" y="659"/>
                  <a:pt x="2018" y="659"/>
                  <a:pt x="2018" y="659"/>
                </a:cubicBezTo>
                <a:cubicBezTo>
                  <a:pt x="1997" y="659"/>
                  <a:pt x="1997" y="659"/>
                  <a:pt x="1997" y="659"/>
                </a:cubicBezTo>
                <a:cubicBezTo>
                  <a:pt x="1997" y="676"/>
                  <a:pt x="1997" y="676"/>
                  <a:pt x="1997" y="676"/>
                </a:cubicBezTo>
                <a:cubicBezTo>
                  <a:pt x="2018" y="676"/>
                  <a:pt x="2018" y="676"/>
                  <a:pt x="2018" y="676"/>
                </a:cubicBezTo>
                <a:cubicBezTo>
                  <a:pt x="2018" y="756"/>
                  <a:pt x="2018" y="756"/>
                  <a:pt x="2018" y="756"/>
                </a:cubicBezTo>
                <a:cubicBezTo>
                  <a:pt x="2018" y="774"/>
                  <a:pt x="2027" y="785"/>
                  <a:pt x="2045" y="785"/>
                </a:cubicBezTo>
                <a:cubicBezTo>
                  <a:pt x="2056" y="785"/>
                  <a:pt x="2063" y="782"/>
                  <a:pt x="2068" y="777"/>
                </a:cubicBezTo>
                <a:cubicBezTo>
                  <a:pt x="2062" y="763"/>
                  <a:pt x="2062" y="763"/>
                  <a:pt x="2062" y="763"/>
                </a:cubicBezTo>
                <a:cubicBezTo>
                  <a:pt x="2060" y="766"/>
                  <a:pt x="2055" y="768"/>
                  <a:pt x="2049" y="768"/>
                </a:cubicBezTo>
                <a:close/>
                <a:moveTo>
                  <a:pt x="2152" y="656"/>
                </a:moveTo>
                <a:cubicBezTo>
                  <a:pt x="2133" y="656"/>
                  <a:pt x="2116" y="667"/>
                  <a:pt x="2108" y="677"/>
                </a:cubicBezTo>
                <a:cubicBezTo>
                  <a:pt x="2108" y="612"/>
                  <a:pt x="2108" y="612"/>
                  <a:pt x="2108" y="612"/>
                </a:cubicBezTo>
                <a:cubicBezTo>
                  <a:pt x="2089" y="612"/>
                  <a:pt x="2089" y="612"/>
                  <a:pt x="2089" y="612"/>
                </a:cubicBezTo>
                <a:cubicBezTo>
                  <a:pt x="2089" y="782"/>
                  <a:pt x="2089" y="782"/>
                  <a:pt x="2089" y="782"/>
                </a:cubicBezTo>
                <a:cubicBezTo>
                  <a:pt x="2108" y="782"/>
                  <a:pt x="2108" y="782"/>
                  <a:pt x="2108" y="782"/>
                </a:cubicBezTo>
                <a:cubicBezTo>
                  <a:pt x="2108" y="692"/>
                  <a:pt x="2108" y="692"/>
                  <a:pt x="2108" y="692"/>
                </a:cubicBezTo>
                <a:cubicBezTo>
                  <a:pt x="2115" y="682"/>
                  <a:pt x="2129" y="673"/>
                  <a:pt x="2144" y="673"/>
                </a:cubicBezTo>
                <a:cubicBezTo>
                  <a:pt x="2161" y="673"/>
                  <a:pt x="2172" y="679"/>
                  <a:pt x="2172" y="701"/>
                </a:cubicBezTo>
                <a:cubicBezTo>
                  <a:pt x="2172" y="782"/>
                  <a:pt x="2172" y="782"/>
                  <a:pt x="2172" y="782"/>
                </a:cubicBezTo>
                <a:cubicBezTo>
                  <a:pt x="2191" y="782"/>
                  <a:pt x="2191" y="782"/>
                  <a:pt x="2191" y="782"/>
                </a:cubicBezTo>
                <a:cubicBezTo>
                  <a:pt x="2191" y="695"/>
                  <a:pt x="2191" y="695"/>
                  <a:pt x="2191" y="695"/>
                </a:cubicBezTo>
                <a:cubicBezTo>
                  <a:pt x="2191" y="668"/>
                  <a:pt x="2177" y="656"/>
                  <a:pt x="2152" y="656"/>
                </a:cubicBezTo>
                <a:close/>
                <a:moveTo>
                  <a:pt x="2376" y="766"/>
                </a:moveTo>
                <a:cubicBezTo>
                  <a:pt x="2339" y="766"/>
                  <a:pt x="2310" y="737"/>
                  <a:pt x="2310" y="697"/>
                </a:cubicBezTo>
                <a:cubicBezTo>
                  <a:pt x="2310" y="657"/>
                  <a:pt x="2339" y="628"/>
                  <a:pt x="2376" y="628"/>
                </a:cubicBezTo>
                <a:cubicBezTo>
                  <a:pt x="2395" y="628"/>
                  <a:pt x="2412" y="639"/>
                  <a:pt x="2422" y="653"/>
                </a:cubicBezTo>
                <a:cubicBezTo>
                  <a:pt x="2440" y="643"/>
                  <a:pt x="2440" y="643"/>
                  <a:pt x="2440" y="643"/>
                </a:cubicBezTo>
                <a:cubicBezTo>
                  <a:pt x="2426" y="624"/>
                  <a:pt x="2406" y="610"/>
                  <a:pt x="2376" y="610"/>
                </a:cubicBezTo>
                <a:cubicBezTo>
                  <a:pt x="2327" y="610"/>
                  <a:pt x="2288" y="645"/>
                  <a:pt x="2288" y="697"/>
                </a:cubicBezTo>
                <a:cubicBezTo>
                  <a:pt x="2288" y="749"/>
                  <a:pt x="2327" y="785"/>
                  <a:pt x="2376" y="785"/>
                </a:cubicBezTo>
                <a:cubicBezTo>
                  <a:pt x="2406" y="785"/>
                  <a:pt x="2426" y="771"/>
                  <a:pt x="2440" y="751"/>
                </a:cubicBezTo>
                <a:cubicBezTo>
                  <a:pt x="2422" y="741"/>
                  <a:pt x="2422" y="741"/>
                  <a:pt x="2422" y="741"/>
                </a:cubicBezTo>
                <a:cubicBezTo>
                  <a:pt x="2412" y="756"/>
                  <a:pt x="2395" y="766"/>
                  <a:pt x="2376" y="766"/>
                </a:cubicBezTo>
                <a:close/>
                <a:moveTo>
                  <a:pt x="2515" y="656"/>
                </a:moveTo>
                <a:cubicBezTo>
                  <a:pt x="2495" y="656"/>
                  <a:pt x="2479" y="663"/>
                  <a:pt x="2466" y="676"/>
                </a:cubicBezTo>
                <a:cubicBezTo>
                  <a:pt x="2474" y="690"/>
                  <a:pt x="2474" y="690"/>
                  <a:pt x="2474" y="690"/>
                </a:cubicBezTo>
                <a:cubicBezTo>
                  <a:pt x="2485" y="678"/>
                  <a:pt x="2497" y="673"/>
                  <a:pt x="2512" y="673"/>
                </a:cubicBezTo>
                <a:cubicBezTo>
                  <a:pt x="2530" y="673"/>
                  <a:pt x="2543" y="682"/>
                  <a:pt x="2543" y="698"/>
                </a:cubicBezTo>
                <a:cubicBezTo>
                  <a:pt x="2543" y="721"/>
                  <a:pt x="2543" y="721"/>
                  <a:pt x="2543" y="721"/>
                </a:cubicBezTo>
                <a:cubicBezTo>
                  <a:pt x="2533" y="709"/>
                  <a:pt x="2519" y="704"/>
                  <a:pt x="2502" y="704"/>
                </a:cubicBezTo>
                <a:cubicBezTo>
                  <a:pt x="2482" y="704"/>
                  <a:pt x="2460" y="717"/>
                  <a:pt x="2460" y="744"/>
                </a:cubicBezTo>
                <a:cubicBezTo>
                  <a:pt x="2460" y="771"/>
                  <a:pt x="2482" y="785"/>
                  <a:pt x="2502" y="785"/>
                </a:cubicBezTo>
                <a:cubicBezTo>
                  <a:pt x="2519" y="785"/>
                  <a:pt x="2533" y="779"/>
                  <a:pt x="2543" y="768"/>
                </a:cubicBezTo>
                <a:cubicBezTo>
                  <a:pt x="2543" y="782"/>
                  <a:pt x="2543" y="782"/>
                  <a:pt x="2543" y="782"/>
                </a:cubicBezTo>
                <a:cubicBezTo>
                  <a:pt x="2562" y="782"/>
                  <a:pt x="2562" y="782"/>
                  <a:pt x="2562" y="782"/>
                </a:cubicBezTo>
                <a:cubicBezTo>
                  <a:pt x="2562" y="697"/>
                  <a:pt x="2562" y="697"/>
                  <a:pt x="2562" y="697"/>
                </a:cubicBezTo>
                <a:cubicBezTo>
                  <a:pt x="2562" y="668"/>
                  <a:pt x="2541" y="656"/>
                  <a:pt x="2515" y="656"/>
                </a:cubicBezTo>
                <a:close/>
                <a:moveTo>
                  <a:pt x="2543" y="756"/>
                </a:moveTo>
                <a:cubicBezTo>
                  <a:pt x="2536" y="766"/>
                  <a:pt x="2523" y="771"/>
                  <a:pt x="2509" y="771"/>
                </a:cubicBezTo>
                <a:cubicBezTo>
                  <a:pt x="2492" y="771"/>
                  <a:pt x="2479" y="760"/>
                  <a:pt x="2479" y="744"/>
                </a:cubicBezTo>
                <a:cubicBezTo>
                  <a:pt x="2479" y="729"/>
                  <a:pt x="2492" y="717"/>
                  <a:pt x="2509" y="717"/>
                </a:cubicBezTo>
                <a:cubicBezTo>
                  <a:pt x="2523" y="717"/>
                  <a:pt x="2536" y="723"/>
                  <a:pt x="2543" y="733"/>
                </a:cubicBezTo>
                <a:lnTo>
                  <a:pt x="2543" y="756"/>
                </a:lnTo>
                <a:close/>
                <a:moveTo>
                  <a:pt x="2619" y="679"/>
                </a:moveTo>
                <a:cubicBezTo>
                  <a:pt x="2619" y="659"/>
                  <a:pt x="2619" y="659"/>
                  <a:pt x="2619" y="659"/>
                </a:cubicBezTo>
                <a:cubicBezTo>
                  <a:pt x="2600" y="659"/>
                  <a:pt x="2600" y="659"/>
                  <a:pt x="2600" y="659"/>
                </a:cubicBezTo>
                <a:cubicBezTo>
                  <a:pt x="2600" y="782"/>
                  <a:pt x="2600" y="782"/>
                  <a:pt x="2600" y="782"/>
                </a:cubicBezTo>
                <a:cubicBezTo>
                  <a:pt x="2619" y="782"/>
                  <a:pt x="2619" y="782"/>
                  <a:pt x="2619" y="782"/>
                </a:cubicBezTo>
                <a:cubicBezTo>
                  <a:pt x="2619" y="695"/>
                  <a:pt x="2619" y="695"/>
                  <a:pt x="2619" y="695"/>
                </a:cubicBezTo>
                <a:cubicBezTo>
                  <a:pt x="2625" y="685"/>
                  <a:pt x="2641" y="675"/>
                  <a:pt x="2653" y="675"/>
                </a:cubicBezTo>
                <a:cubicBezTo>
                  <a:pt x="2656" y="675"/>
                  <a:pt x="2658" y="676"/>
                  <a:pt x="2660" y="676"/>
                </a:cubicBezTo>
                <a:cubicBezTo>
                  <a:pt x="2660" y="657"/>
                  <a:pt x="2660" y="657"/>
                  <a:pt x="2660" y="657"/>
                </a:cubicBezTo>
                <a:cubicBezTo>
                  <a:pt x="2644" y="657"/>
                  <a:pt x="2629" y="666"/>
                  <a:pt x="2619" y="679"/>
                </a:cubicBezTo>
                <a:close/>
                <a:moveTo>
                  <a:pt x="2796" y="722"/>
                </a:moveTo>
                <a:cubicBezTo>
                  <a:pt x="2796" y="685"/>
                  <a:pt x="2775" y="656"/>
                  <a:pt x="2738" y="656"/>
                </a:cubicBezTo>
                <a:cubicBezTo>
                  <a:pt x="2702" y="656"/>
                  <a:pt x="2677" y="685"/>
                  <a:pt x="2677" y="720"/>
                </a:cubicBezTo>
                <a:cubicBezTo>
                  <a:pt x="2677" y="759"/>
                  <a:pt x="2703" y="785"/>
                  <a:pt x="2740" y="785"/>
                </a:cubicBezTo>
                <a:cubicBezTo>
                  <a:pt x="2760" y="785"/>
                  <a:pt x="2776" y="778"/>
                  <a:pt x="2788" y="766"/>
                </a:cubicBezTo>
                <a:cubicBezTo>
                  <a:pt x="2779" y="754"/>
                  <a:pt x="2779" y="754"/>
                  <a:pt x="2779" y="754"/>
                </a:cubicBezTo>
                <a:cubicBezTo>
                  <a:pt x="2770" y="763"/>
                  <a:pt x="2755" y="769"/>
                  <a:pt x="2741" y="769"/>
                </a:cubicBezTo>
                <a:cubicBezTo>
                  <a:pt x="2715" y="769"/>
                  <a:pt x="2699" y="750"/>
                  <a:pt x="2697" y="727"/>
                </a:cubicBezTo>
                <a:cubicBezTo>
                  <a:pt x="2796" y="727"/>
                  <a:pt x="2796" y="727"/>
                  <a:pt x="2796" y="727"/>
                </a:cubicBezTo>
                <a:lnTo>
                  <a:pt x="2796" y="722"/>
                </a:lnTo>
                <a:close/>
                <a:moveTo>
                  <a:pt x="2697" y="713"/>
                </a:moveTo>
                <a:cubicBezTo>
                  <a:pt x="2698" y="694"/>
                  <a:pt x="2711" y="672"/>
                  <a:pt x="2737" y="672"/>
                </a:cubicBezTo>
                <a:cubicBezTo>
                  <a:pt x="2765" y="672"/>
                  <a:pt x="2777" y="694"/>
                  <a:pt x="2778" y="713"/>
                </a:cubicBezTo>
                <a:lnTo>
                  <a:pt x="2697" y="7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288970" y="729348"/>
            <a:ext cx="4474030" cy="92055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88970" y="1681245"/>
            <a:ext cx="3877974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34" name="Picture 10" descr="F:\Work\MyFiles\Private Work Related Docs\Client_File_Backups\OSUMC\2013 Rebrand Templates\06-10-2013 Rebrand Templates\Images for Powerpoint Design\IMG_1417_RalphotoStudio_sm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0777">
            <a:off x="332836" y="104775"/>
            <a:ext cx="2338796" cy="1559197"/>
          </a:xfrm>
          <a:prstGeom prst="rect">
            <a:avLst/>
          </a:prstGeom>
          <a:noFill/>
          <a:ln w="104775" cap="sq">
            <a:solidFill>
              <a:schemeClr val="bg1"/>
            </a:solidFill>
            <a:miter lim="800000"/>
          </a:ln>
          <a:effectLst>
            <a:outerShdw blurRad="63500" dist="63500" dir="2700000" algn="tl" rotWithShape="0">
              <a:prstClr val="black">
                <a:alpha val="26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Work\MyFiles\Private Work Related Docs\Client_File_Backups\OSUMC\2013 Rebrand Templates\06-10-2013 Rebrand Templates\Images for Powerpoint Design\DEANLockwood-at-card-#B46E76_sm1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b="11711"/>
          <a:stretch/>
        </p:blipFill>
        <p:spPr bwMode="auto">
          <a:xfrm rot="21278831">
            <a:off x="462538" y="3291214"/>
            <a:ext cx="2338796" cy="1559197"/>
          </a:xfrm>
          <a:prstGeom prst="rect">
            <a:avLst/>
          </a:prstGeom>
          <a:noFill/>
          <a:ln w="104775" cap="sq">
            <a:solidFill>
              <a:schemeClr val="bg1"/>
            </a:solidFill>
            <a:miter lim="800000"/>
          </a:ln>
          <a:effectLst>
            <a:outerShdw blurRad="63500" dist="63500" dir="2700000" algn="tl" rotWithShape="0">
              <a:prstClr val="black">
                <a:alpha val="26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Work\MyFiles\Private Work Related Docs\Client_File_Backups\OSUMC\2013 Rebrand Templates\06-10-2013 Rebrand Templates\Images for Powerpoint Design\nurses2_sm1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3094" r="2833" b="2832"/>
          <a:stretch/>
        </p:blipFill>
        <p:spPr bwMode="auto">
          <a:xfrm rot="398430">
            <a:off x="1003118" y="1653332"/>
            <a:ext cx="2338795" cy="1551401"/>
          </a:xfrm>
          <a:prstGeom prst="rect">
            <a:avLst/>
          </a:prstGeom>
          <a:noFill/>
          <a:ln w="104775" cap="sq">
            <a:solidFill>
              <a:schemeClr val="bg1"/>
            </a:solidFill>
            <a:miter lim="800000"/>
          </a:ln>
          <a:effectLst>
            <a:outerShdw blurRad="63500" dist="63500" dir="2700000" algn="tl" rotWithShape="0">
              <a:prstClr val="black">
                <a:alpha val="26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52" y="6074507"/>
            <a:ext cx="2591320" cy="37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tate Title Ver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3338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288970" y="729348"/>
            <a:ext cx="4474030" cy="92055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88970" y="1681245"/>
            <a:ext cx="3877974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52" y="6074507"/>
            <a:ext cx="2591320" cy="37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04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rporate 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Work\MyFiles\Private Work Related Docs\Client_File_Backups\OSUMC\2013 Rebrand Templates\06-10-2013 Rebrand Templates\Agenda_Widescreen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" b="3295"/>
          <a:stretch/>
        </p:blipFill>
        <p:spPr bwMode="auto">
          <a:xfrm>
            <a:off x="0" y="180753"/>
            <a:ext cx="9144000" cy="479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288396" y="1668645"/>
            <a:ext cx="3107267" cy="1700220"/>
          </a:xfrm>
          <a:prstGeom prst="rect">
            <a:avLst/>
          </a:prstGeom>
          <a:noFill/>
        </p:spPr>
        <p:txBody>
          <a:bodyPr bIns="91440" rtlCol="0" anchor="b">
            <a:noAutofit/>
          </a:bodyPr>
          <a:lstStyle>
            <a:lvl1pPr algn="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691467" y="1668645"/>
            <a:ext cx="5020733" cy="43307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/>
            </a:lvl1pPr>
            <a:lvl2pPr marL="457200" indent="0">
              <a:spcBef>
                <a:spcPts val="600"/>
              </a:spcBef>
              <a:buNone/>
              <a:defRPr sz="2200"/>
            </a:lvl2pPr>
            <a:lvl3pPr marL="914400" indent="0">
              <a:spcBef>
                <a:spcPts val="600"/>
              </a:spcBef>
              <a:buNone/>
              <a:defRPr sz="22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/>
              <a:pPr/>
              <a:t>‹#›</a:t>
            </a:fld>
            <a:endParaRPr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342" y="679433"/>
            <a:ext cx="2668649" cy="38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96333" y="3397952"/>
            <a:ext cx="3099330" cy="78951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182880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r">
              <a:buNone/>
              <a:defRPr lang="en-US" sz="2000" b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US" sz="3200" smtClean="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lang="en-US" sz="3200" smtClean="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lang="en-US" sz="3200" smtClean="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lang="en-US"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en-US" dirty="0" smtClean="0"/>
              <a:t>Click to edit Master text styles.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-1588" y="166687"/>
            <a:ext cx="91455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102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00" y="920191"/>
            <a:ext cx="2062686" cy="2918162"/>
          </a:xfrm>
        </p:spPr>
        <p:txBody>
          <a:bodyPr anchor="t" anchorCtr="0"/>
          <a:lstStyle>
            <a:lvl1pPr algn="r"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smtClean="0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82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Title Hoz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1426029" y="2976086"/>
            <a:ext cx="6335486" cy="92055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54785" y="3909176"/>
            <a:ext cx="3877974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40" y="6074507"/>
            <a:ext cx="2591320" cy="37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632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Title Ver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\Documents\Work\Client_File_Backups\OSUMC\2013 Rebrand Templates\06-10-2013 Rebrand Templates\ResearchTitleVert_W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5053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288970" y="729348"/>
            <a:ext cx="4474030" cy="92055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88970" y="1681245"/>
            <a:ext cx="3877974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/>
          <p:cNvSpPr/>
          <p:nvPr userDrawn="1"/>
        </p:nvSpPr>
        <p:spPr bwMode="white">
          <a:xfrm>
            <a:off x="5922335" y="5879805"/>
            <a:ext cx="2838893" cy="733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52" y="6074507"/>
            <a:ext cx="2591320" cy="37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170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esearch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son\Documents\Work\Client_File_Backups\OSUMC\2013 Rebrand Templates\06-10-2013 Rebrand Templates\researchAgenda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80379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1314339" y="1668645"/>
            <a:ext cx="3107267" cy="1700220"/>
          </a:xfrm>
          <a:prstGeom prst="rect">
            <a:avLst/>
          </a:prstGeom>
          <a:noFill/>
        </p:spPr>
        <p:txBody>
          <a:bodyPr bIns="91440" rtlCol="0" anchor="t" anchorCtr="0">
            <a:noAutofit/>
          </a:bodyPr>
          <a:lstStyle>
            <a:lvl1pPr algn="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855640" y="1668645"/>
            <a:ext cx="3873494" cy="43307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/>
            </a:lvl1pPr>
            <a:lvl2pPr marL="457200" indent="0">
              <a:spcBef>
                <a:spcPts val="600"/>
              </a:spcBef>
              <a:buNone/>
              <a:defRPr sz="2200"/>
            </a:lvl2pPr>
            <a:lvl3pPr marL="914400" indent="0">
              <a:spcBef>
                <a:spcPts val="600"/>
              </a:spcBef>
              <a:buNone/>
              <a:defRPr sz="22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/>
              <a:pPr/>
              <a:t>‹#›</a:t>
            </a:fld>
            <a:endParaRPr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7009" y="679433"/>
            <a:ext cx="2668649" cy="38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1322276" y="3451117"/>
            <a:ext cx="3099330" cy="78951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18288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>
              <a:buNone/>
              <a:defRPr lang="en-US" sz="2000" b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US" sz="3200" smtClean="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lang="en-US" sz="3200" smtClean="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lang="en-US" sz="3200" smtClean="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lang="en-US"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3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358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/>
              <a:pPr/>
              <a:t>‹#›</a:t>
            </a:fld>
            <a:endParaRPr/>
          </a:p>
        </p:txBody>
      </p:sp>
      <p:sp>
        <p:nvSpPr>
          <p:cNvPr id="2" name="Rectangle 1"/>
          <p:cNvSpPr/>
          <p:nvPr userDrawn="1"/>
        </p:nvSpPr>
        <p:spPr bwMode="white">
          <a:xfrm>
            <a:off x="6528391" y="6039293"/>
            <a:ext cx="2541181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0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 - No Le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/>
              <a:pPr/>
              <a:t>‹#›</a:t>
            </a:fld>
            <a:endParaRPr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726513" y="6284187"/>
            <a:ext cx="2240825" cy="321860"/>
            <a:chOff x="487363" y="2840038"/>
            <a:chExt cx="8167687" cy="1173162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236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- No Leaves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/>
              <a:pPr/>
              <a:t>‹#›</a:t>
            </a:fld>
            <a:endParaRPr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726513" y="6284187"/>
            <a:ext cx="2240825" cy="321860"/>
            <a:chOff x="487363" y="2840038"/>
            <a:chExt cx="8167687" cy="1173162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" name="Rectangle 14"/>
          <p:cNvSpPr/>
          <p:nvPr userDrawn="1"/>
        </p:nvSpPr>
        <p:spPr bwMode="white">
          <a:xfrm>
            <a:off x="6528391" y="6039293"/>
            <a:ext cx="2541181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5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Title Hoz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1426029" y="2976086"/>
            <a:ext cx="6335486" cy="92055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54785" y="3909176"/>
            <a:ext cx="3877974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40" y="6074507"/>
            <a:ext cx="2591320" cy="37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929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smtClean="0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53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28969"/>
          <a:stretch/>
        </p:blipFill>
        <p:spPr bwMode="auto">
          <a:xfrm>
            <a:off x="-1588" y="0"/>
            <a:ext cx="8882743" cy="17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smtClean="0"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142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No Leaves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smtClean="0"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94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4296" y="2634598"/>
            <a:ext cx="6966858" cy="792162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smtClean="0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345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smtClean="0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612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smtClean="0"/>
              <a:pPr>
                <a:defRPr/>
              </a:pPr>
              <a:t>‹#›</a:t>
            </a:fld>
            <a:endParaRPr/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28969"/>
          <a:stretch/>
        </p:blipFill>
        <p:spPr bwMode="auto">
          <a:xfrm>
            <a:off x="-1588" y="0"/>
            <a:ext cx="8882743" cy="17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793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No Leaves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smtClean="0"/>
              <a:pPr>
                <a:defRPr/>
              </a:pPr>
              <a:t>‹#›</a:t>
            </a:fld>
            <a:endParaRPr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628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o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771900" y="869949"/>
            <a:ext cx="4940299" cy="4721225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4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28625" y="732525"/>
            <a:ext cx="3181350" cy="17342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tIns="91440" bIns="91440" anchor="t">
            <a:noAutofit/>
          </a:bodyPr>
          <a:lstStyle>
            <a:lvl1pPr marL="0" algn="r" defTabSz="914400" rtl="0" eaLnBrk="1" latinLnBrk="0" hangingPunct="1">
              <a:lnSpc>
                <a:spcPct val="85000"/>
              </a:lnSpc>
              <a:defRPr lang="en-US" sz="3400" b="1" kern="1200" dirty="0">
                <a:ln w="3175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787DCE5C-D191-4037-823F-C1DD70E970C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30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,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199" y="258283"/>
            <a:ext cx="3976577" cy="831682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81013" y="1258214"/>
            <a:ext cx="3949012" cy="5179162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90D5EC4B-24DC-495A-8D58-FF90D518722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000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,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891323" y="258283"/>
            <a:ext cx="3960062" cy="831682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912250" y="1241990"/>
            <a:ext cx="3932611" cy="4935526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90D5EC4B-24DC-495A-8D58-FF90D518722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158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Title Ver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288970" y="729348"/>
            <a:ext cx="4474030" cy="92055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88970" y="1681245"/>
            <a:ext cx="3877974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/>
          <p:cNvSpPr/>
          <p:nvPr userDrawn="1"/>
        </p:nvSpPr>
        <p:spPr bwMode="white">
          <a:xfrm>
            <a:off x="5922335" y="5879805"/>
            <a:ext cx="2838893" cy="733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52" y="6074507"/>
            <a:ext cx="2591320" cy="37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950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, Photo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4149969"/>
            <a:ext cx="2764302" cy="1740468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418448" y="4149969"/>
            <a:ext cx="5293751" cy="2195543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7400800F-6717-4201-B242-8F4B6267124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491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EAF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EAF Title&amp;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white">
          <a:xfrm>
            <a:off x="6528391" y="6039293"/>
            <a:ext cx="2541181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7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nda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-1588" y="166687"/>
            <a:ext cx="91455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726513" y="6284187"/>
            <a:ext cx="2240825" cy="321860"/>
            <a:chOff x="487363" y="2840038"/>
            <a:chExt cx="8167687" cy="1173162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2014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itle and Content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-1588" y="166687"/>
            <a:ext cx="91455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726513" y="6284187"/>
            <a:ext cx="2240825" cy="321860"/>
            <a:chOff x="487363" y="2840038"/>
            <a:chExt cx="8167687" cy="1173162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Rectangle 14"/>
          <p:cNvSpPr/>
          <p:nvPr userDrawn="1"/>
        </p:nvSpPr>
        <p:spPr bwMode="white">
          <a:xfrm>
            <a:off x="6528391" y="6039293"/>
            <a:ext cx="2541181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5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28969"/>
          <a:stretch/>
        </p:blipFill>
        <p:spPr bwMode="auto">
          <a:xfrm>
            <a:off x="-1588" y="0"/>
            <a:ext cx="8882743" cy="17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" name="Rectangle 5"/>
          <p:cNvSpPr>
            <a:spLocks noGrp="1" noChangeArrowheads="1"/>
          </p:cNvSpPr>
          <p:nvPr userDrawn="1">
            <p:ph type="dt" sz="half" idx="2"/>
          </p:nvPr>
        </p:nvSpPr>
        <p:spPr bwMode="auto">
          <a:xfrm>
            <a:off x="542925" y="6446044"/>
            <a:ext cx="2133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ker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7" name="Title Placeholder 43"/>
          <p:cNvSpPr>
            <a:spLocks noGrp="1"/>
          </p:cNvSpPr>
          <p:nvPr userDrawn="1">
            <p:ph type="title"/>
          </p:nvPr>
        </p:nvSpPr>
        <p:spPr bwMode="auto">
          <a:xfrm>
            <a:off x="457200" y="239713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5" name="Slide Number Placeholder 44"/>
          <p:cNvSpPr>
            <a:spLocks noGrp="1"/>
          </p:cNvSpPr>
          <p:nvPr userDrawn="1"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509" name="Text Placeholder 49"/>
          <p:cNvSpPr>
            <a:spLocks noGrp="1"/>
          </p:cNvSpPr>
          <p:nvPr userDrawn="1">
            <p:ph type="body" idx="1"/>
          </p:nvPr>
        </p:nvSpPr>
        <p:spPr bwMode="auto">
          <a:xfrm>
            <a:off x="457200" y="125095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6726513" y="6284187"/>
            <a:ext cx="2240825" cy="321860"/>
            <a:chOff x="487363" y="2840038"/>
            <a:chExt cx="8167687" cy="1173162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5" r:id="rId2"/>
    <p:sldLayoutId id="2147483760" r:id="rId3"/>
    <p:sldLayoutId id="2147483766" r:id="rId4"/>
    <p:sldLayoutId id="2147483739" r:id="rId5"/>
    <p:sldLayoutId id="2147483775" r:id="rId6"/>
    <p:sldLayoutId id="2147483761" r:id="rId7"/>
    <p:sldLayoutId id="2147483776" r:id="rId8"/>
    <p:sldLayoutId id="2147483743" r:id="rId9"/>
    <p:sldLayoutId id="2147483774" r:id="rId10"/>
    <p:sldLayoutId id="2147483759" r:id="rId11"/>
    <p:sldLayoutId id="2147483740" r:id="rId12"/>
    <p:sldLayoutId id="2147483742" r:id="rId13"/>
    <p:sldLayoutId id="2147483744" r:id="rId14"/>
    <p:sldLayoutId id="2147483754" r:id="rId15"/>
    <p:sldLayoutId id="2147483758" r:id="rId16"/>
    <p:sldLayoutId id="2147483741" r:id="rId17"/>
    <p:sldLayoutId id="2147483804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0513" indent="-290513" algn="l" rtl="0" eaLnBrk="0" fontAlgn="base" hangingPunct="0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28969"/>
          <a:stretch/>
        </p:blipFill>
        <p:spPr bwMode="auto">
          <a:xfrm>
            <a:off x="-1588" y="0"/>
            <a:ext cx="8882743" cy="17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B0000"/>
              </a:solidFill>
              <a:latin typeface="Arial"/>
            </a:endParaRPr>
          </a:p>
        </p:txBody>
      </p:sp>
      <p:sp>
        <p:nvSpPr>
          <p:cNvPr id="41" name="Rectangle 5"/>
          <p:cNvSpPr>
            <a:spLocks noGrp="1" noChangeArrowheads="1"/>
          </p:cNvSpPr>
          <p:nvPr userDrawn="1">
            <p:ph type="dt" sz="half" idx="2"/>
          </p:nvPr>
        </p:nvSpPr>
        <p:spPr bwMode="auto">
          <a:xfrm>
            <a:off x="542925" y="6446044"/>
            <a:ext cx="2133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ker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666666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1507" name="Title Placeholder 43"/>
          <p:cNvSpPr>
            <a:spLocks noGrp="1"/>
          </p:cNvSpPr>
          <p:nvPr userDrawn="1">
            <p:ph type="title"/>
          </p:nvPr>
        </p:nvSpPr>
        <p:spPr bwMode="auto">
          <a:xfrm>
            <a:off x="457200" y="239713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5" name="Slide Number Placeholder 44"/>
          <p:cNvSpPr>
            <a:spLocks noGrp="1"/>
          </p:cNvSpPr>
          <p:nvPr userDrawn="1">
            <p:ph type="sldNum" sz="quarter" idx="4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smtClean="0"/>
              <a:pPr>
                <a:defRPr/>
              </a:pPr>
              <a:t>‹#›</a:t>
            </a:fld>
            <a:endParaRPr/>
          </a:p>
        </p:txBody>
      </p:sp>
      <p:sp>
        <p:nvSpPr>
          <p:cNvPr id="21509" name="Text Placeholder 49"/>
          <p:cNvSpPr>
            <a:spLocks noGrp="1"/>
          </p:cNvSpPr>
          <p:nvPr userDrawn="1">
            <p:ph type="body" idx="1"/>
          </p:nvPr>
        </p:nvSpPr>
        <p:spPr bwMode="auto">
          <a:xfrm>
            <a:off x="457200" y="125095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6726513" y="6284187"/>
            <a:ext cx="2240825" cy="321860"/>
            <a:chOff x="487363" y="2840038"/>
            <a:chExt cx="8167687" cy="1173162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20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0513" indent="-290513" algn="l" rtl="0" eaLnBrk="0" fontAlgn="base" hangingPunct="0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hairycellleukemia.org/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029" y="2514429"/>
            <a:ext cx="6335486" cy="1057751"/>
          </a:xfrm>
        </p:spPr>
        <p:txBody>
          <a:bodyPr/>
          <a:lstStyle/>
          <a:p>
            <a:r>
              <a:rPr lang="en-US" sz="2400" b="1" dirty="0" smtClean="0"/>
              <a:t>HCL Patient Data Registry Project: </a:t>
            </a:r>
            <a:br>
              <a:rPr lang="en-US" sz="2400" b="1" dirty="0" smtClean="0"/>
            </a:br>
            <a:r>
              <a:rPr lang="en-US" sz="2400" dirty="0" smtClean="0"/>
              <a:t>Project Update</a:t>
            </a:r>
            <a:endParaRPr lang="en-US" sz="24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654785" y="3673205"/>
            <a:ext cx="3877974" cy="2117995"/>
          </a:xfrm>
        </p:spPr>
        <p:txBody>
          <a:bodyPr/>
          <a:lstStyle/>
          <a:p>
            <a:r>
              <a:rPr lang="en-US" dirty="0" smtClean="0"/>
              <a:t>Leslie Andritsos, MD</a:t>
            </a:r>
          </a:p>
          <a:p>
            <a:r>
              <a:rPr lang="en-US" sz="1100" dirty="0" smtClean="0"/>
              <a:t>Professor of  Internal Medicine</a:t>
            </a:r>
          </a:p>
          <a:p>
            <a:endParaRPr lang="en-US" sz="1100" dirty="0"/>
          </a:p>
          <a:p>
            <a:r>
              <a:rPr lang="en-US" dirty="0"/>
              <a:t>Mirela </a:t>
            </a:r>
            <a:r>
              <a:rPr lang="en-US" dirty="0" smtClean="0"/>
              <a:t>Anghelina, MD, MPH</a:t>
            </a:r>
          </a:p>
          <a:p>
            <a:r>
              <a:rPr lang="en-US" sz="1100" dirty="0"/>
              <a:t>Clinical Research </a:t>
            </a:r>
            <a:r>
              <a:rPr lang="en-US" sz="1100" dirty="0" smtClean="0"/>
              <a:t>Coordinator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dirty="0"/>
          </a:p>
          <a:p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21185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481" y="202812"/>
            <a:ext cx="8229600" cy="792162"/>
          </a:xfrm>
        </p:spPr>
        <p:txBody>
          <a:bodyPr/>
          <a:lstStyle/>
          <a:p>
            <a:r>
              <a:rPr lang="en-US" dirty="0"/>
              <a:t>Registry </a:t>
            </a:r>
            <a:r>
              <a:rPr lang="en-US" dirty="0" smtClean="0"/>
              <a:t>Participation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464368"/>
              </p:ext>
            </p:extLst>
          </p:nvPr>
        </p:nvGraphicFramePr>
        <p:xfrm>
          <a:off x="4414684" y="1644175"/>
          <a:ext cx="4155435" cy="3682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42" y="1644175"/>
            <a:ext cx="4008099" cy="3682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32" y="1566510"/>
            <a:ext cx="7840136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4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2203" y="177361"/>
            <a:ext cx="8229600" cy="792162"/>
          </a:xfrm>
        </p:spPr>
        <p:txBody>
          <a:bodyPr/>
          <a:lstStyle/>
          <a:p>
            <a:r>
              <a:rPr lang="en-US" dirty="0" smtClean="0"/>
              <a:t> Participants via HCLF website</a:t>
            </a:r>
            <a:endParaRPr lang="en-US" dirty="0"/>
          </a:p>
        </p:txBody>
      </p:sp>
      <p:pic>
        <p:nvPicPr>
          <p:cNvPr id="1026" name="Picture 2" descr="C:\Users\angh01\Desktop\GIS\TotalPatients_CO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40" y="969523"/>
            <a:ext cx="6705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2984" y="3814119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Scripps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0631" y="1091513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MICB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0825" y="1696994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Mayo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4231" y="2145599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URMC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3241" y="2916351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OSU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7272" y="4238524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MDA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3432" y="3022228"/>
            <a:ext cx="405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NIH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2864" y="2675180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MSK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2864" y="2793240"/>
            <a:ext cx="562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HNSM</a:t>
            </a:r>
            <a:endParaRPr lang="en-US" sz="1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07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participants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9638" y="153522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0413" y="15495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FEMALE</a:t>
            </a:r>
            <a:endParaRPr lang="en-US" dirty="0"/>
          </a:p>
        </p:txBody>
      </p:sp>
      <p:pic>
        <p:nvPicPr>
          <p:cNvPr id="2051" name="Picture 3" descr="C:\Users\angh01\Desktop\GIS\Male 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1" y="2195080"/>
            <a:ext cx="4259920" cy="329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ngh01\Desktop\GIS\Femal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21" y="2197048"/>
            <a:ext cx="4257373" cy="32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participants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8670" y="870492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Older </a:t>
            </a:r>
            <a:r>
              <a:rPr lang="en-US" smtClean="0"/>
              <a:t>than 65 </a:t>
            </a:r>
            <a:r>
              <a:rPr lang="en-US" dirty="0" smtClean="0"/>
              <a:t>years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68413" y="8890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50-65 years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73841" y="3899205"/>
            <a:ext cx="249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Younger than 50 years</a:t>
            </a:r>
            <a:endParaRPr lang="en-US" dirty="0"/>
          </a:p>
        </p:txBody>
      </p:sp>
      <p:pic>
        <p:nvPicPr>
          <p:cNvPr id="3074" name="Picture 2" descr="C:\Users\angh01\Desktop\GIS\Age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1" y="1220761"/>
            <a:ext cx="3327024" cy="25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gh01\Desktop\GIS\Age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248807"/>
            <a:ext cx="3257550" cy="251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ngh01\Desktop\GIS\Age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377" y="4268537"/>
            <a:ext cx="2994319" cy="231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gh01\Desktop\Maps\COE_globe_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1"/>
            <a:ext cx="740484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894576" y="42672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036585" y="42291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905957" y="44196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99376" y="4360718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020256" y="4452257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275576" y="4452257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22236" y="4322618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42176" y="4322618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12438" y="41910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86000" y="392582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22576" y="39624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52800" y="2209800"/>
            <a:ext cx="45719" cy="457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32376" y="22098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00600" y="2830449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37126" y="2829495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075176" y="445922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62000" y="22860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68681" y="2228696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21081" y="2240281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62000" y="22098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1000" y="22098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352800" y="22098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505200" y="23622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52800" y="22860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40435" y="335101"/>
            <a:ext cx="8229600" cy="65300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>
                <a:solidFill>
                  <a:srgbClr val="BB0000"/>
                </a:solidFill>
              </a:rPr>
              <a:t>International</a:t>
            </a:r>
            <a:r>
              <a:rPr lang="en-US" dirty="0">
                <a:solidFill>
                  <a:srgbClr val="BB0000"/>
                </a:solidFill>
              </a:rPr>
              <a:t> </a:t>
            </a:r>
            <a:r>
              <a:rPr lang="en-US" dirty="0" smtClean="0">
                <a:solidFill>
                  <a:srgbClr val="BB0000"/>
                </a:solidFill>
              </a:rPr>
              <a:t>Patients</a:t>
            </a:r>
            <a:br>
              <a:rPr lang="en-US" dirty="0" smtClean="0">
                <a:solidFill>
                  <a:srgbClr val="BB0000"/>
                </a:solidFill>
              </a:rPr>
            </a:br>
            <a:endParaRPr lang="en-US" dirty="0">
              <a:solidFill>
                <a:srgbClr val="BB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087876" y="25781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07100" y="315112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870325" y="1990725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761157" y="2417616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454074" y="320308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06364" y="267202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316657" y="2646216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249419" y="2665267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552824" y="2414589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466850" y="3749041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824606" y="2619548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62050" y="3296603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509516" y="285235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268336" y="301258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1914525" y="356330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03520" y="632375"/>
            <a:ext cx="141897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UK	</a:t>
            </a:r>
            <a:r>
              <a:rPr lang="en-US" sz="1400" dirty="0" smtClean="0">
                <a:solidFill>
                  <a:srgbClr val="000000"/>
                </a:solidFill>
              </a:rPr>
              <a:t>  27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Australia	</a:t>
            </a:r>
            <a:r>
              <a:rPr lang="en-US" sz="1400" dirty="0" smtClean="0">
                <a:solidFill>
                  <a:srgbClr val="000000"/>
                </a:solidFill>
              </a:rPr>
              <a:t>  19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Canada	</a:t>
            </a:r>
            <a:r>
              <a:rPr lang="en-US" sz="1400" dirty="0" smtClean="0">
                <a:solidFill>
                  <a:srgbClr val="000000"/>
                </a:solidFill>
              </a:rPr>
              <a:t>  17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Brazil	</a:t>
            </a:r>
            <a:r>
              <a:rPr lang="en-US" sz="1400" dirty="0" smtClean="0">
                <a:solidFill>
                  <a:srgbClr val="000000"/>
                </a:solidFill>
              </a:rPr>
              <a:t>    5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Netherlands </a:t>
            </a:r>
            <a:r>
              <a:rPr lang="en-US" sz="1400" dirty="0" smtClean="0">
                <a:solidFill>
                  <a:srgbClr val="000000"/>
                </a:solidFill>
              </a:rPr>
              <a:t>  6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Belgium	</a:t>
            </a:r>
            <a:r>
              <a:rPr lang="en-US" sz="1400" dirty="0" smtClean="0">
                <a:solidFill>
                  <a:srgbClr val="000000"/>
                </a:solidFill>
              </a:rPr>
              <a:t>    2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Ecuador	</a:t>
            </a:r>
            <a:r>
              <a:rPr lang="en-US" sz="1400" dirty="0" smtClean="0">
                <a:solidFill>
                  <a:srgbClr val="000000"/>
                </a:solidFill>
              </a:rPr>
              <a:t>    2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Iran	</a:t>
            </a:r>
            <a:r>
              <a:rPr lang="en-US" sz="1400" dirty="0" smtClean="0">
                <a:solidFill>
                  <a:srgbClr val="000000"/>
                </a:solidFill>
              </a:rPr>
              <a:t>    2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Ireland	</a:t>
            </a:r>
            <a:r>
              <a:rPr lang="en-US" sz="1400" dirty="0" smtClean="0">
                <a:solidFill>
                  <a:srgbClr val="000000"/>
                </a:solidFill>
              </a:rPr>
              <a:t>    2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Italy	</a:t>
            </a:r>
            <a:r>
              <a:rPr lang="en-US" sz="1400" dirty="0" smtClean="0">
                <a:solidFill>
                  <a:srgbClr val="000000"/>
                </a:solidFill>
              </a:rPr>
              <a:t>    5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New Zealand </a:t>
            </a:r>
            <a:r>
              <a:rPr lang="en-US" sz="1400" dirty="0" smtClean="0">
                <a:solidFill>
                  <a:srgbClr val="000000"/>
                </a:solidFill>
              </a:rPr>
              <a:t>2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Bulgaria 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China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Finland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Germany        </a:t>
            </a:r>
            <a:r>
              <a:rPr lang="en-US" sz="1400" dirty="0" smtClean="0">
                <a:solidFill>
                  <a:srgbClr val="000000"/>
                </a:solidFill>
              </a:rPr>
              <a:t>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Greece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India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Israel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Nicaragua     </a:t>
            </a:r>
            <a:r>
              <a:rPr lang="en-US" sz="1400" dirty="0" smtClean="0">
                <a:solidFill>
                  <a:srgbClr val="000000"/>
                </a:solidFill>
              </a:rPr>
              <a:t>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Palestine       </a:t>
            </a:r>
            <a:r>
              <a:rPr lang="en-US" sz="1400" dirty="0" smtClean="0">
                <a:solidFill>
                  <a:srgbClr val="000000"/>
                </a:solidFill>
              </a:rPr>
              <a:t>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Pakistan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Russia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South Africa  </a:t>
            </a:r>
            <a:r>
              <a:rPr lang="en-US" sz="1400" dirty="0" smtClean="0">
                <a:solidFill>
                  <a:srgbClr val="000000"/>
                </a:solidFill>
              </a:rPr>
              <a:t> 2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Spain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Turkey	</a:t>
            </a:r>
            <a:r>
              <a:rPr lang="en-US" sz="1400" dirty="0" smtClean="0">
                <a:solidFill>
                  <a:srgbClr val="000000"/>
                </a:solidFill>
              </a:rPr>
              <a:t>    1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Venezuela     </a:t>
            </a:r>
            <a:r>
              <a:rPr lang="en-US" sz="1400" dirty="0" smtClean="0">
                <a:solidFill>
                  <a:srgbClr val="000000"/>
                </a:solidFill>
              </a:rPr>
              <a:t> 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gh01\Desktop\Maps\COE_globe_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1"/>
            <a:ext cx="740484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894576" y="42672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36585" y="42291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05957" y="44196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99376" y="4360718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20256" y="4452257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75576" y="4452257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22236" y="4322618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42176" y="4322618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12438" y="41910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286000" y="392582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22576" y="39624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52800" y="2209800"/>
            <a:ext cx="45719" cy="457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532376" y="22098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800600" y="2830449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437126" y="2829495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4075176" y="445922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62000" y="22860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868681" y="2228696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1021081" y="2240281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762000" y="22098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81000" y="22098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3352800" y="22098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3505200" y="23622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3352800" y="22860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40435" y="335101"/>
            <a:ext cx="8229600" cy="96996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/>
              <a:t>International Registry Participation:</a:t>
            </a:r>
          </a:p>
          <a:p>
            <a:pPr algn="ctr"/>
            <a:r>
              <a:rPr lang="en-US" dirty="0"/>
              <a:t>A message from South </a:t>
            </a:r>
            <a:r>
              <a:rPr lang="en-US" dirty="0" smtClean="0"/>
              <a:t>Africa</a:t>
            </a:r>
            <a:endParaRPr lang="en-US" dirty="0"/>
          </a:p>
          <a:p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087876" y="257810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6007100" y="315112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3870325" y="1990725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3761157" y="2417616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5454074" y="320308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4006364" y="267202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3316657" y="2646216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4249419" y="2665267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3552824" y="2414589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1466850" y="3749041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24606" y="2619548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1162050" y="3296603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509516" y="285235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268336" y="3012580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914525" y="3563304"/>
            <a:ext cx="45719" cy="45719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Callout 46"/>
          <p:cNvSpPr/>
          <p:nvPr/>
        </p:nvSpPr>
        <p:spPr>
          <a:xfrm>
            <a:off x="5533073" y="2143963"/>
            <a:ext cx="3597593" cy="2224374"/>
          </a:xfrm>
          <a:prstGeom prst="wedgeEllipseCallout">
            <a:avLst>
              <a:gd name="adj1" fmla="val -88391"/>
              <a:gd name="adj2" fmla="val 5373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954285" y="2224137"/>
            <a:ext cx="39178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“</a:t>
            </a:r>
            <a:r>
              <a:rPr lang="en-US" sz="1400" i="1" dirty="0" smtClean="0">
                <a:solidFill>
                  <a:schemeClr val="bg1"/>
                </a:solidFill>
              </a:rPr>
              <a:t>It </a:t>
            </a:r>
            <a:r>
              <a:rPr lang="en-US" sz="1400" i="1" dirty="0">
                <a:solidFill>
                  <a:schemeClr val="bg1"/>
                </a:solidFill>
              </a:rPr>
              <a:t>is sad that </a:t>
            </a:r>
            <a:endParaRPr lang="en-US" sz="1400" i="1" dirty="0" smtClean="0">
              <a:solidFill>
                <a:schemeClr val="bg1"/>
              </a:solidFill>
            </a:endParaRPr>
          </a:p>
          <a:p>
            <a:r>
              <a:rPr lang="en-US" sz="1400" i="1" dirty="0" smtClean="0">
                <a:solidFill>
                  <a:schemeClr val="bg1"/>
                </a:solidFill>
              </a:rPr>
              <a:t>this </a:t>
            </a:r>
            <a:r>
              <a:rPr lang="en-US" sz="1400" i="1" dirty="0">
                <a:solidFill>
                  <a:schemeClr val="bg1"/>
                </a:solidFill>
              </a:rPr>
              <a:t>happens </a:t>
            </a:r>
            <a:r>
              <a:rPr lang="en-US" sz="1400" i="1" dirty="0" smtClean="0">
                <a:solidFill>
                  <a:schemeClr val="bg1"/>
                </a:solidFill>
              </a:rPr>
              <a:t>…..again because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>
                <a:solidFill>
                  <a:schemeClr val="bg1"/>
                </a:solidFill>
              </a:rPr>
              <a:t>I live </a:t>
            </a:r>
            <a:r>
              <a:rPr lang="en-US" sz="1400" i="1" dirty="0" smtClean="0">
                <a:solidFill>
                  <a:schemeClr val="bg1"/>
                </a:solidFill>
              </a:rPr>
              <a:t>on the </a:t>
            </a:r>
            <a:r>
              <a:rPr lang="en-US" sz="1400" i="1" dirty="0">
                <a:solidFill>
                  <a:schemeClr val="bg1"/>
                </a:solidFill>
              </a:rPr>
              <a:t>dark continent. </a:t>
            </a:r>
            <a:endParaRPr lang="en-US" sz="1400" i="1" dirty="0" smtClean="0">
              <a:solidFill>
                <a:schemeClr val="bg1"/>
              </a:solidFill>
            </a:endParaRPr>
          </a:p>
          <a:p>
            <a:r>
              <a:rPr lang="en-US" sz="1400" i="1" dirty="0" smtClean="0">
                <a:solidFill>
                  <a:schemeClr val="bg1"/>
                </a:solidFill>
              </a:rPr>
              <a:t>Our </a:t>
            </a:r>
            <a:r>
              <a:rPr lang="en-US" sz="1400" i="1" dirty="0">
                <a:solidFill>
                  <a:schemeClr val="bg1"/>
                </a:solidFill>
              </a:rPr>
              <a:t>medical situation here with </a:t>
            </a:r>
            <a:endParaRPr lang="en-US" sz="1400" i="1" dirty="0" smtClean="0">
              <a:solidFill>
                <a:schemeClr val="bg1"/>
              </a:solidFill>
            </a:endParaRPr>
          </a:p>
          <a:p>
            <a:r>
              <a:rPr lang="en-US" sz="1400" i="1" dirty="0" smtClean="0">
                <a:solidFill>
                  <a:schemeClr val="bg1"/>
                </a:solidFill>
              </a:rPr>
              <a:t>rare diseases </a:t>
            </a:r>
            <a:r>
              <a:rPr lang="en-US" sz="1400" i="1" dirty="0">
                <a:solidFill>
                  <a:schemeClr val="bg1"/>
                </a:solidFill>
              </a:rPr>
              <a:t>is terrible </a:t>
            </a:r>
            <a:r>
              <a:rPr lang="en-US" sz="1400" i="1" dirty="0" smtClean="0">
                <a:solidFill>
                  <a:schemeClr val="bg1"/>
                </a:solidFill>
              </a:rPr>
              <a:t>– 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It </a:t>
            </a:r>
            <a:r>
              <a:rPr lang="en-US" sz="1400" i="1" dirty="0">
                <a:solidFill>
                  <a:schemeClr val="bg1"/>
                </a:solidFill>
              </a:rPr>
              <a:t>is rare </a:t>
            </a:r>
            <a:r>
              <a:rPr lang="en-US" sz="1400" i="1" dirty="0" smtClean="0">
                <a:solidFill>
                  <a:schemeClr val="bg1"/>
                </a:solidFill>
              </a:rPr>
              <a:t>for ANY </a:t>
            </a:r>
            <a:r>
              <a:rPr lang="en-US" sz="1400" i="1" dirty="0">
                <a:solidFill>
                  <a:schemeClr val="bg1"/>
                </a:solidFill>
              </a:rPr>
              <a:t>medical </a:t>
            </a:r>
            <a:r>
              <a:rPr lang="en-US" sz="1400" i="1" dirty="0" smtClean="0">
                <a:solidFill>
                  <a:schemeClr val="bg1"/>
                </a:solidFill>
              </a:rPr>
              <a:t>specialist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to have </a:t>
            </a:r>
            <a:r>
              <a:rPr lang="en-US" sz="1400" i="1" dirty="0">
                <a:solidFill>
                  <a:schemeClr val="bg1"/>
                </a:solidFill>
              </a:rPr>
              <a:t>heard of HCL. </a:t>
            </a:r>
            <a:endParaRPr lang="en-US" sz="1400" i="1" dirty="0" smtClean="0">
              <a:solidFill>
                <a:schemeClr val="bg1"/>
              </a:solidFill>
            </a:endParaRPr>
          </a:p>
          <a:p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</a:rPr>
              <a:t>          Thank </a:t>
            </a:r>
            <a:r>
              <a:rPr lang="en-US" sz="1400" i="1" dirty="0">
                <a:solidFill>
                  <a:schemeClr val="bg1"/>
                </a:solidFill>
              </a:rPr>
              <a:t>you </a:t>
            </a:r>
            <a:r>
              <a:rPr lang="en-US" sz="1400" i="1" dirty="0" smtClean="0">
                <a:solidFill>
                  <a:schemeClr val="bg1"/>
                </a:solidFill>
              </a:rPr>
              <a:t>again.”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6746"/>
            <a:ext cx="8229600" cy="792162"/>
          </a:xfrm>
        </p:spPr>
        <p:txBody>
          <a:bodyPr/>
          <a:lstStyle/>
          <a:p>
            <a:r>
              <a:rPr lang="en-US" dirty="0" smtClean="0"/>
              <a:t>First Clinical Studies Using the Patient Data Registry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800" y="1773335"/>
            <a:ext cx="8255000" cy="43307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Updated Risk Stratification Analysis</a:t>
            </a:r>
          </a:p>
          <a:p>
            <a:r>
              <a:rPr lang="en-US" dirty="0">
                <a:solidFill>
                  <a:schemeClr val="tx1"/>
                </a:solidFill>
              </a:rPr>
              <a:t>Quality of Life and Clinical Outcomes of Hairy Cell Leukemia </a:t>
            </a:r>
            <a:r>
              <a:rPr lang="en-US" dirty="0" smtClean="0">
                <a:solidFill>
                  <a:schemeClr val="tx1"/>
                </a:solidFill>
              </a:rPr>
              <a:t>Patients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Impact of infections at the time of HCL diagnosis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6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Risk Stratification in HCL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8557" y="1140865"/>
            <a:ext cx="8646886" cy="5420892"/>
          </a:xfrm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</a:rPr>
              <a:t>Most hematological malignancies have known prognostic factors that can help predict risk and outcomes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Difficult in HCL because it is so rare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Prediction of outcomes in HCL has </a:t>
            </a:r>
            <a:r>
              <a:rPr lang="en-US" sz="1800" dirty="0" smtClean="0">
                <a:solidFill>
                  <a:schemeClr val="tx1"/>
                </a:solidFill>
              </a:rPr>
              <a:t>not been </a:t>
            </a:r>
            <a:r>
              <a:rPr lang="en-US" sz="1800" dirty="0" smtClean="0">
                <a:solidFill>
                  <a:schemeClr val="tx1"/>
                </a:solidFill>
              </a:rPr>
              <a:t>updated </a:t>
            </a:r>
            <a:r>
              <a:rPr lang="en-US" sz="1800" dirty="0" smtClean="0">
                <a:solidFill>
                  <a:schemeClr val="tx1"/>
                </a:solidFill>
              </a:rPr>
              <a:t>since </a:t>
            </a:r>
            <a:r>
              <a:rPr lang="en-US" sz="1800" dirty="0" smtClean="0">
                <a:solidFill>
                  <a:schemeClr val="tx1"/>
                </a:solidFill>
              </a:rPr>
              <a:t>1982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Predates effective therapies- standard treatment at the time was splenectomy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Based on physical measurement of spleen and hemoglobin values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Staging requires high quality data from a large, diverse group of patients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The HCL registry provides us with the opportunity to update staging and risk stratification in HCL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Include new genetic and molecular testing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Include outcomes from the newest treatment options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Goal: develop a new stratification system that can accurately predict risk and outcomes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Predict likely length of response to treatment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Predict who may require more intensive therapies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0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Life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First longitudinal study of QOL in HCL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Includes </a:t>
            </a:r>
            <a:r>
              <a:rPr lang="en-US" dirty="0" smtClean="0">
                <a:solidFill>
                  <a:schemeClr val="tx1"/>
                </a:solidFill>
              </a:rPr>
              <a:t>patients participating in the PDR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Participants </a:t>
            </a:r>
            <a:r>
              <a:rPr lang="en-US" dirty="0" smtClean="0">
                <a:solidFill>
                  <a:schemeClr val="tx1"/>
                </a:solidFill>
              </a:rPr>
              <a:t>complete QOL surveys at the time of </a:t>
            </a:r>
            <a:r>
              <a:rPr lang="en-US" dirty="0" smtClean="0">
                <a:solidFill>
                  <a:schemeClr val="tx1"/>
                </a:solidFill>
              </a:rPr>
              <a:t>diagnosis/first visit, then every </a:t>
            </a:r>
            <a:r>
              <a:rPr lang="en-US" dirty="0" smtClean="0">
                <a:solidFill>
                  <a:schemeClr val="tx1"/>
                </a:solidFill>
              </a:rPr>
              <a:t>6 months for up to 5 years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Surveys will be completed either on a website or paper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Will merge data from surveys with clinical data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*Funded by a grant from the HCLF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/>
              <a:pPr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3552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80370"/>
            <a:ext cx="8229600" cy="792162"/>
          </a:xfrm>
        </p:spPr>
        <p:txBody>
          <a:bodyPr/>
          <a:lstStyle/>
          <a:p>
            <a:r>
              <a:rPr lang="en-US" dirty="0" smtClean="0"/>
              <a:t>Thanks to Our Teams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746750"/>
            <a:ext cx="8238153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This research was made possible by the Hairy Cell Leukemia </a:t>
            </a:r>
            <a:r>
              <a:rPr lang="en-US" b="1" dirty="0" smtClean="0">
                <a:solidFill>
                  <a:srgbClr val="00B050"/>
                </a:solidFill>
              </a:rPr>
              <a:t>Foundation 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with additional support from the SASS Foundation 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1111741"/>
            <a:ext cx="436704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90513" indent="-290513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Our </a:t>
            </a:r>
            <a:r>
              <a:rPr lang="en-US" u="sng" dirty="0" smtClean="0"/>
              <a:t>Patients</a:t>
            </a:r>
            <a:endParaRPr lang="en-US" u="sng" dirty="0"/>
          </a:p>
          <a:p>
            <a:r>
              <a:rPr lang="en-US" b="1" u="sng" dirty="0"/>
              <a:t>HCL </a:t>
            </a:r>
            <a:r>
              <a:rPr lang="en-US" b="1" u="sng" dirty="0" smtClean="0"/>
              <a:t>Foundation</a:t>
            </a:r>
          </a:p>
          <a:p>
            <a:pPr marL="457200" lvl="1" indent="0">
              <a:buNone/>
            </a:pPr>
            <a:r>
              <a:rPr lang="en-US" dirty="0" smtClean="0"/>
              <a:t>Ken Jensen</a:t>
            </a:r>
          </a:p>
          <a:p>
            <a:pPr marL="457200" lvl="1" indent="0">
              <a:buNone/>
            </a:pPr>
            <a:r>
              <a:rPr lang="en-US" dirty="0" smtClean="0"/>
              <a:t>Brian Friedman</a:t>
            </a:r>
          </a:p>
          <a:p>
            <a:pPr marL="457200" lvl="1" indent="0">
              <a:buNone/>
            </a:pPr>
            <a:r>
              <a:rPr lang="en-US" dirty="0" smtClean="0"/>
              <a:t>Mark </a:t>
            </a:r>
            <a:r>
              <a:rPr lang="en-US" dirty="0" err="1" smtClean="0"/>
              <a:t>Staudtmeier</a:t>
            </a:r>
            <a:endParaRPr lang="en-US" dirty="0" smtClean="0"/>
          </a:p>
          <a:p>
            <a:r>
              <a:rPr lang="en-US" u="sng" dirty="0" smtClean="0"/>
              <a:t>OSU Team HCL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Michael R. </a:t>
            </a:r>
            <a:r>
              <a:rPr lang="en-US" dirty="0" err="1" smtClean="0"/>
              <a:t>Grever</a:t>
            </a:r>
            <a:r>
              <a:rPr lang="en-US" dirty="0" smtClean="0"/>
              <a:t>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err="1" smtClean="0"/>
              <a:t>Mirela</a:t>
            </a:r>
            <a:r>
              <a:rPr lang="en-US" dirty="0" smtClean="0"/>
              <a:t> </a:t>
            </a:r>
            <a:r>
              <a:rPr lang="en-US" dirty="0" err="1" smtClean="0"/>
              <a:t>Anghelina</a:t>
            </a:r>
            <a:r>
              <a:rPr lang="en-US" dirty="0" smtClean="0"/>
              <a:t>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James Blachly,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Gerard </a:t>
            </a:r>
            <a:r>
              <a:rPr lang="en-US" dirty="0" err="1" smtClean="0"/>
              <a:t>Lozanski</a:t>
            </a:r>
            <a:r>
              <a:rPr lang="en-US" dirty="0" smtClean="0"/>
              <a:t>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Kerry Rogers,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err="1" smtClean="0"/>
              <a:t>Naren</a:t>
            </a:r>
            <a:r>
              <a:rPr lang="en-US" dirty="0" smtClean="0"/>
              <a:t> Epperla,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Christopher Oakes, Ph.D.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David Lucas, Ph.D.</a:t>
            </a:r>
          </a:p>
          <a:p>
            <a:r>
              <a:rPr lang="en-US" u="sng" dirty="0" smtClean="0"/>
              <a:t>OSU BMI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Omkar Lele (Moffitt)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Chris Heckler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Puneet </a:t>
            </a:r>
            <a:r>
              <a:rPr lang="en-US" dirty="0" err="1" smtClean="0"/>
              <a:t>Majur</a:t>
            </a:r>
            <a:endParaRPr lang="en-US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en-US" dirty="0" smtClean="0"/>
              <a:t>Soledad Fernandez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824240" y="1111741"/>
            <a:ext cx="4114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90513" indent="-290513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/>
              <a:t>HCL Collaborators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err="1" smtClean="0"/>
              <a:t>Clarie</a:t>
            </a:r>
            <a:r>
              <a:rPr lang="en-US" sz="2200" dirty="0" smtClean="0"/>
              <a:t> </a:t>
            </a:r>
            <a:r>
              <a:rPr lang="en-US" sz="2200" dirty="0" err="1" smtClean="0"/>
              <a:t>Dearden</a:t>
            </a:r>
            <a:r>
              <a:rPr lang="en-US" sz="2200" dirty="0" smtClean="0"/>
              <a:t>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err="1" smtClean="0"/>
              <a:t>Farhad</a:t>
            </a:r>
            <a:r>
              <a:rPr lang="en-US" sz="2200" dirty="0" smtClean="0"/>
              <a:t> </a:t>
            </a:r>
            <a:r>
              <a:rPr lang="en-US" sz="2200" dirty="0" err="1" smtClean="0"/>
              <a:t>Ravandi</a:t>
            </a:r>
            <a:r>
              <a:rPr lang="en-US" sz="2200" dirty="0" smtClean="0"/>
              <a:t>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smtClean="0"/>
              <a:t>Clive </a:t>
            </a:r>
            <a:r>
              <a:rPr lang="en-US" sz="2200" dirty="0" err="1" smtClean="0"/>
              <a:t>Zent</a:t>
            </a:r>
            <a:r>
              <a:rPr lang="en-US" sz="2200" dirty="0" smtClean="0"/>
              <a:t>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smtClean="0"/>
              <a:t>Matthew Cross,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smtClean="0"/>
              <a:t>Daniel </a:t>
            </a:r>
            <a:r>
              <a:rPr lang="en-US" sz="2200" dirty="0" err="1" smtClean="0"/>
              <a:t>Catovsky</a:t>
            </a:r>
            <a:r>
              <a:rPr lang="en-US" sz="2200" dirty="0" smtClean="0"/>
              <a:t>, M.D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smtClean="0"/>
              <a:t>Francesco </a:t>
            </a:r>
            <a:r>
              <a:rPr lang="en-US" sz="2200" dirty="0" err="1" smtClean="0"/>
              <a:t>Forconi</a:t>
            </a:r>
            <a:r>
              <a:rPr lang="en-US" sz="2200" dirty="0" smtClean="0"/>
              <a:t>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err="1" smtClean="0"/>
              <a:t>Versha</a:t>
            </a:r>
            <a:r>
              <a:rPr lang="en-US" sz="2200" dirty="0" smtClean="0"/>
              <a:t> </a:t>
            </a:r>
            <a:r>
              <a:rPr lang="en-US" sz="2200" dirty="0" err="1" smtClean="0"/>
              <a:t>Benerji</a:t>
            </a:r>
            <a:r>
              <a:rPr lang="en-US" sz="2200" dirty="0" smtClean="0"/>
              <a:t>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smtClean="0"/>
              <a:t>James Johnston,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smtClean="0"/>
              <a:t>Martin Tallman,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smtClean="0"/>
              <a:t>Robert </a:t>
            </a:r>
            <a:r>
              <a:rPr lang="en-US" sz="2200" dirty="0" err="1" smtClean="0"/>
              <a:t>Kreitman</a:t>
            </a:r>
            <a:r>
              <a:rPr lang="en-US" sz="2200" dirty="0" smtClean="0"/>
              <a:t>, M.D.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sz="2200" dirty="0" smtClean="0"/>
              <a:t>-And the rest of the HCLF     Researchers and CRC’s</a:t>
            </a:r>
          </a:p>
        </p:txBody>
      </p:sp>
    </p:spTree>
    <p:extLst>
      <p:ext uri="{BB962C8B-B14F-4D97-AF65-F5344CB8AC3E}">
        <p14:creationId xmlns:p14="http://schemas.microsoft.com/office/powerpoint/2010/main" val="90982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HCLF Patient Data Registry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Conceived of and funded by </a:t>
            </a:r>
            <a:r>
              <a:rPr lang="en-US" dirty="0" smtClean="0">
                <a:solidFill>
                  <a:schemeClr val="tx1"/>
                </a:solidFill>
              </a:rPr>
              <a:t>patients</a:t>
            </a:r>
          </a:p>
          <a:p>
            <a:r>
              <a:rPr lang="en-US" dirty="0">
                <a:solidFill>
                  <a:schemeClr val="tx1"/>
                </a:solidFill>
              </a:rPr>
              <a:t>Created by the HCL Foundation </a:t>
            </a:r>
            <a:r>
              <a:rPr lang="en-US" dirty="0" smtClean="0">
                <a:solidFill>
                  <a:schemeClr val="tx1"/>
                </a:solidFill>
              </a:rPr>
              <a:t>in collaboration with hairy cell researchers and biomedical informatics specialists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Immediate goals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chemeClr val="tx1"/>
                </a:solidFill>
              </a:rPr>
              <a:t>increase knowledge of the </a:t>
            </a:r>
            <a:r>
              <a:rPr lang="en-US" dirty="0" smtClean="0">
                <a:solidFill>
                  <a:schemeClr val="tx1"/>
                </a:solidFill>
              </a:rPr>
              <a:t>disease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Improve </a:t>
            </a:r>
            <a:r>
              <a:rPr lang="en-US" dirty="0">
                <a:solidFill>
                  <a:schemeClr val="tx1"/>
                </a:solidFill>
              </a:rPr>
              <a:t>the lives of patients with HCL</a:t>
            </a:r>
          </a:p>
          <a:p>
            <a:r>
              <a:rPr lang="en-US" dirty="0">
                <a:solidFill>
                  <a:schemeClr val="tx1"/>
                </a:solidFill>
              </a:rPr>
              <a:t>Future goals: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Facilitate clinical and translational research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Serve as a platform for future </a:t>
            </a:r>
            <a:r>
              <a:rPr lang="en-US" dirty="0" smtClean="0">
                <a:solidFill>
                  <a:schemeClr val="tx1"/>
                </a:solidFill>
              </a:rPr>
              <a:t>studies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14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3995" y="2564547"/>
            <a:ext cx="3235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Thank you!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7590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Registry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2 ways to participate: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Enroll in person at a Center of Excellence that is participating in the study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Enroll via the web portal if not treated at a participating site </a:t>
            </a:r>
            <a:r>
              <a:rPr lang="en-US" dirty="0" smtClean="0">
                <a:hlinkClick r:id="rId2"/>
              </a:rPr>
              <a:t>www.hairycellleukemia.org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2" descr="logo 300dpi gree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17" y="5482559"/>
            <a:ext cx="3035300" cy="9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0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www.hairycellleukemia.org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60005"/>
            <a:ext cx="8229600" cy="40776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F8D6-DD61-D44D-BE50-7AC56772C0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2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IRB 2012C0127\Continuing Review 2014\Data Registry\Scree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31" y="1011632"/>
            <a:ext cx="4575544" cy="494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261"/>
            <a:ext cx="8229600" cy="792162"/>
          </a:xfrm>
        </p:spPr>
        <p:txBody>
          <a:bodyPr/>
          <a:lstStyle/>
          <a:p>
            <a:r>
              <a:rPr lang="en-US" dirty="0" smtClean="0"/>
              <a:t>Registry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68045"/>
            <a:ext cx="8229600" cy="4495800"/>
          </a:xfrm>
        </p:spPr>
        <p:txBody>
          <a:bodyPr/>
          <a:lstStyle/>
          <a:p>
            <a:r>
              <a:rPr lang="en-US" dirty="0" smtClean="0"/>
              <a:t>Enrollment entails:</a:t>
            </a:r>
          </a:p>
          <a:p>
            <a:pPr lvl="1"/>
            <a:r>
              <a:rPr lang="en-US" dirty="0" smtClean="0"/>
              <a:t>Signing Informed </a:t>
            </a:r>
            <a:r>
              <a:rPr lang="en-US" dirty="0"/>
              <a:t>C</a:t>
            </a:r>
            <a:r>
              <a:rPr lang="en-US" dirty="0" smtClean="0"/>
              <a:t>onsent</a:t>
            </a:r>
          </a:p>
          <a:p>
            <a:pPr lvl="1"/>
            <a:r>
              <a:rPr lang="en-US" dirty="0" smtClean="0"/>
              <a:t>Signing HIPPA Consent</a:t>
            </a:r>
          </a:p>
          <a:p>
            <a:pPr lvl="1"/>
            <a:r>
              <a:rPr lang="en-US" dirty="0" smtClean="0"/>
              <a:t>Providing a medical release of information</a:t>
            </a:r>
          </a:p>
          <a:p>
            <a:pPr lvl="1"/>
            <a:r>
              <a:rPr lang="en-US" dirty="0" smtClean="0"/>
              <a:t>Providing your treating physicians’ names and contact information</a:t>
            </a:r>
          </a:p>
          <a:p>
            <a:pPr lvl="1"/>
            <a:r>
              <a:rPr lang="en-US" dirty="0" smtClean="0"/>
              <a:t>Once </a:t>
            </a:r>
            <a:r>
              <a:rPr lang="en-US" dirty="0" smtClean="0"/>
              <a:t> </a:t>
            </a:r>
            <a:r>
              <a:rPr lang="en-US" dirty="0" smtClean="0"/>
              <a:t>someone’s info</a:t>
            </a:r>
            <a:r>
              <a:rPr lang="en-US" dirty="0" smtClean="0"/>
              <a:t>rmation </a:t>
            </a:r>
            <a:r>
              <a:rPr lang="en-US" dirty="0" smtClean="0"/>
              <a:t>is in the registry, we will update it yearly or </a:t>
            </a:r>
            <a:r>
              <a:rPr lang="en-US" dirty="0" smtClean="0"/>
              <a:t>anytime</a:t>
            </a:r>
            <a:r>
              <a:rPr lang="en-US" dirty="0" smtClean="0"/>
              <a:t> </a:t>
            </a:r>
            <a:r>
              <a:rPr lang="en-US" dirty="0" smtClean="0"/>
              <a:t>there is a major change in </a:t>
            </a:r>
            <a:r>
              <a:rPr lang="en-US" dirty="0" smtClean="0"/>
              <a:t>their </a:t>
            </a:r>
            <a:r>
              <a:rPr lang="en-US" dirty="0" smtClean="0"/>
              <a:t>health </a:t>
            </a:r>
            <a:r>
              <a:rPr lang="en-US" dirty="0" smtClean="0"/>
              <a:t>status </a:t>
            </a:r>
            <a:endParaRPr lang="en-US" dirty="0"/>
          </a:p>
        </p:txBody>
      </p:sp>
      <p:pic>
        <p:nvPicPr>
          <p:cNvPr id="4" name="Picture 2" descr="logo 300dpi gre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17" y="5482559"/>
            <a:ext cx="3035300" cy="9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2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469571" y="3252188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31"/>
                </a:lnTo>
                <a:lnTo>
                  <a:pt x="0" y="6506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69571" y="3252188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31"/>
                </a:lnTo>
                <a:lnTo>
                  <a:pt x="0" y="65063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4772" y="3335213"/>
            <a:ext cx="118234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51" marR="3685" algn="ctr" fontAlgn="auto">
              <a:spcBef>
                <a:spcPts val="0"/>
              </a:spcBef>
              <a:spcAft>
                <a:spcPts val="0"/>
              </a:spcAft>
            </a:pP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Extract </a:t>
            </a:r>
            <a:r>
              <a:rPr sz="700" spc="-7" dirty="0">
                <a:solidFill>
                  <a:prstClr val="black"/>
                </a:solidFill>
                <a:latin typeface="Helvetica"/>
                <a:cs typeface="Helvetica"/>
              </a:rPr>
              <a:t>F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i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rst,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La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st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Name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spc="-7" dirty="0">
                <a:solidFill>
                  <a:prstClr val="black"/>
                </a:solidFill>
                <a:latin typeface="Helvetica"/>
                <a:cs typeface="Helvetica"/>
              </a:rPr>
              <a:t>&amp; DOB</a:t>
            </a:r>
            <a:endParaRPr sz="7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Eg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. 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John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Smi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t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h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, 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5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/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20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/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1950</a:t>
            </a:r>
          </a:p>
        </p:txBody>
      </p:sp>
      <p:sp>
        <p:nvSpPr>
          <p:cNvPr id="10" name="object 10"/>
          <p:cNvSpPr/>
          <p:nvPr/>
        </p:nvSpPr>
        <p:spPr>
          <a:xfrm>
            <a:off x="1469571" y="4002916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29"/>
                </a:lnTo>
                <a:lnTo>
                  <a:pt x="0" y="6506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69571" y="4002916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29"/>
                </a:lnTo>
                <a:lnTo>
                  <a:pt x="0" y="65062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00769" y="4178050"/>
            <a:ext cx="850651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1" fontAlgn="auto"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Clean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spc="-7" dirty="0">
                <a:solidFill>
                  <a:prstClr val="black"/>
                </a:solidFill>
                <a:latin typeface="Helvetica"/>
                <a:cs typeface="Helvetica"/>
              </a:rPr>
              <a:t>&amp;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Normalize</a:t>
            </a:r>
            <a:endParaRPr sz="7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69571" y="4753644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31"/>
                </a:lnTo>
                <a:lnTo>
                  <a:pt x="0" y="6506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9571" y="4753644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31"/>
                </a:lnTo>
                <a:lnTo>
                  <a:pt x="0" y="65063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5494" y="4928779"/>
            <a:ext cx="1061322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1" fontAlgn="auto"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SHA1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Hash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spc="-7" dirty="0">
                <a:solidFill>
                  <a:prstClr val="black"/>
                </a:solidFill>
                <a:latin typeface="Helvetica"/>
                <a:cs typeface="Helvetica"/>
              </a:rPr>
              <a:t>G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enera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ion</a:t>
            </a:r>
            <a:endParaRPr sz="7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69571" y="5397124"/>
            <a:ext cx="1312831" cy="643513"/>
          </a:xfrm>
          <a:custGeom>
            <a:avLst/>
            <a:gdLst/>
            <a:ahLst/>
            <a:cxnLst/>
            <a:rect l="l" t="t" r="r" b="b"/>
            <a:pathLst>
              <a:path w="1673860" h="975995">
                <a:moveTo>
                  <a:pt x="1572078" y="0"/>
                </a:moveTo>
                <a:lnTo>
                  <a:pt x="101600" y="0"/>
                </a:lnTo>
                <a:lnTo>
                  <a:pt x="0" y="101600"/>
                </a:lnTo>
                <a:lnTo>
                  <a:pt x="0" y="874345"/>
                </a:lnTo>
                <a:lnTo>
                  <a:pt x="101600" y="975945"/>
                </a:lnTo>
                <a:lnTo>
                  <a:pt x="1572078" y="975945"/>
                </a:lnTo>
                <a:lnTo>
                  <a:pt x="1673678" y="874345"/>
                </a:lnTo>
                <a:lnTo>
                  <a:pt x="1673678" y="101600"/>
                </a:lnTo>
                <a:lnTo>
                  <a:pt x="15720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69571" y="5397124"/>
            <a:ext cx="1312831" cy="643513"/>
          </a:xfrm>
          <a:custGeom>
            <a:avLst/>
            <a:gdLst/>
            <a:ahLst/>
            <a:cxnLst/>
            <a:rect l="l" t="t" r="r" b="b"/>
            <a:pathLst>
              <a:path w="1673860" h="975995">
                <a:moveTo>
                  <a:pt x="0" y="101600"/>
                </a:moveTo>
                <a:lnTo>
                  <a:pt x="101600" y="0"/>
                </a:lnTo>
                <a:lnTo>
                  <a:pt x="1572078" y="0"/>
                </a:lnTo>
                <a:lnTo>
                  <a:pt x="1673678" y="101600"/>
                </a:lnTo>
                <a:lnTo>
                  <a:pt x="1673678" y="874345"/>
                </a:lnTo>
                <a:lnTo>
                  <a:pt x="1572078" y="975945"/>
                </a:lnTo>
                <a:lnTo>
                  <a:pt x="101600" y="975945"/>
                </a:lnTo>
                <a:lnTo>
                  <a:pt x="0" y="874345"/>
                </a:lnTo>
                <a:lnTo>
                  <a:pt x="0" y="1016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42232" y="5503660"/>
            <a:ext cx="1155949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9247" marR="3685" indent="-409903" fontAlgn="auto"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Deiden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tified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Pa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ien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Hash Code</a:t>
            </a:r>
          </a:p>
          <a:p>
            <a:pPr marL="9211" marR="24871" fontAlgn="auto">
              <a:lnSpc>
                <a:spcPts val="725"/>
              </a:lnSpc>
              <a:spcBef>
                <a:spcPts val="0"/>
              </a:spcBef>
              <a:spcAft>
                <a:spcPts val="0"/>
              </a:spcAft>
            </a:pP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600" spc="-7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: 136a93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13ce6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350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95ee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aee6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d d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ﬀ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5eca042</a:t>
            </a:r>
            <a:endParaRPr sz="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25916" y="3681175"/>
            <a:ext cx="0" cy="239067"/>
          </a:xfrm>
          <a:custGeom>
            <a:avLst/>
            <a:gdLst/>
            <a:ahLst/>
            <a:cxnLst/>
            <a:rect l="l" t="t" r="r" b="b"/>
            <a:pathLst>
              <a:path h="362585">
                <a:moveTo>
                  <a:pt x="0" y="0"/>
                </a:moveTo>
                <a:lnTo>
                  <a:pt x="0" y="36224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96034" y="3920016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76200" y="0"/>
                </a:moveTo>
                <a:lnTo>
                  <a:pt x="0" y="0"/>
                </a:lnTo>
                <a:lnTo>
                  <a:pt x="38100" y="1016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96034" y="3920016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38100" y="101600"/>
                </a:moveTo>
                <a:lnTo>
                  <a:pt x="76200" y="0"/>
                </a:lnTo>
                <a:lnTo>
                  <a:pt x="0" y="0"/>
                </a:lnTo>
                <a:lnTo>
                  <a:pt x="38100" y="1016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25916" y="4431903"/>
            <a:ext cx="0" cy="239067"/>
          </a:xfrm>
          <a:custGeom>
            <a:avLst/>
            <a:gdLst/>
            <a:ahLst/>
            <a:cxnLst/>
            <a:rect l="l" t="t" r="r" b="b"/>
            <a:pathLst>
              <a:path h="362584">
                <a:moveTo>
                  <a:pt x="0" y="0"/>
                </a:moveTo>
                <a:lnTo>
                  <a:pt x="0" y="36224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96034" y="4670744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76200" y="0"/>
                </a:moveTo>
                <a:lnTo>
                  <a:pt x="0" y="0"/>
                </a:lnTo>
                <a:lnTo>
                  <a:pt x="38100" y="101599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96034" y="4670744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38100" y="101600"/>
                </a:moveTo>
                <a:lnTo>
                  <a:pt x="76200" y="0"/>
                </a:lnTo>
                <a:lnTo>
                  <a:pt x="0" y="0"/>
                </a:lnTo>
                <a:lnTo>
                  <a:pt x="38100" y="1016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25916" y="5182631"/>
            <a:ext cx="0" cy="13188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8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96034" y="5314225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76200" y="0"/>
                </a:moveTo>
                <a:lnTo>
                  <a:pt x="0" y="0"/>
                </a:lnTo>
                <a:lnTo>
                  <a:pt x="38100" y="101599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96034" y="5314225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38100" y="101600"/>
                </a:moveTo>
                <a:lnTo>
                  <a:pt x="76200" y="0"/>
                </a:lnTo>
                <a:lnTo>
                  <a:pt x="0" y="0"/>
                </a:lnTo>
                <a:lnTo>
                  <a:pt x="38100" y="1016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69875" y="3252188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31"/>
                </a:lnTo>
                <a:lnTo>
                  <a:pt x="0" y="6506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69875" y="3252188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31"/>
                </a:lnTo>
                <a:lnTo>
                  <a:pt x="0" y="65063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17337" y="3427323"/>
            <a:ext cx="61806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1" fontAlgn="auto">
              <a:spcBef>
                <a:spcPts val="0"/>
              </a:spcBef>
              <a:spcAft>
                <a:spcPts val="0"/>
              </a:spcAft>
            </a:pP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Extract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Da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es</a:t>
            </a:r>
            <a:endParaRPr sz="7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69875" y="4002916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29"/>
                </a:lnTo>
                <a:lnTo>
                  <a:pt x="0" y="6506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69875" y="4002916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29"/>
                </a:lnTo>
                <a:lnTo>
                  <a:pt x="0" y="65062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39713" y="4136183"/>
            <a:ext cx="773455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Configure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Range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Eg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: 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0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-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300</a:t>
            </a:r>
            <a:r>
              <a:rPr sz="600" spc="-4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sz="600" dirty="0">
                <a:solidFill>
                  <a:srgbClr val="FF0000"/>
                </a:solidFill>
                <a:latin typeface="Helvetica"/>
                <a:cs typeface="Helvetica"/>
              </a:rPr>
              <a:t>days</a:t>
            </a:r>
          </a:p>
        </p:txBody>
      </p:sp>
      <p:sp>
        <p:nvSpPr>
          <p:cNvPr id="34" name="object 34"/>
          <p:cNvSpPr/>
          <p:nvPr/>
        </p:nvSpPr>
        <p:spPr>
          <a:xfrm>
            <a:off x="3569875" y="4753644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31"/>
                </a:lnTo>
                <a:lnTo>
                  <a:pt x="0" y="6506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569875" y="4753644"/>
            <a:ext cx="1312831" cy="429148"/>
          </a:xfrm>
          <a:custGeom>
            <a:avLst/>
            <a:gdLst/>
            <a:ahLst/>
            <a:cxnLst/>
            <a:rect l="l" t="t" r="r" b="b"/>
            <a:pathLst>
              <a:path w="1673860" h="650875">
                <a:moveTo>
                  <a:pt x="0" y="0"/>
                </a:moveTo>
                <a:lnTo>
                  <a:pt x="1673678" y="0"/>
                </a:lnTo>
                <a:lnTo>
                  <a:pt x="1673678" y="650631"/>
                </a:lnTo>
                <a:lnTo>
                  <a:pt x="0" y="65063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712479" y="4928779"/>
            <a:ext cx="1027953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1" fontAlgn="auto">
              <a:spcBef>
                <a:spcPts val="0"/>
              </a:spcBef>
              <a:spcAft>
                <a:spcPts val="0"/>
              </a:spcAft>
            </a:pPr>
            <a:r>
              <a:rPr sz="700" spc="-91" dirty="0">
                <a:solidFill>
                  <a:prstClr val="black"/>
                </a:solidFill>
                <a:latin typeface="Helvetica"/>
                <a:cs typeface="Helvetica"/>
              </a:rPr>
              <a:t>T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emporal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Da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e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Skewer</a:t>
            </a:r>
            <a:endParaRPr sz="70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569875" y="5397124"/>
            <a:ext cx="1312831" cy="643513"/>
          </a:xfrm>
          <a:custGeom>
            <a:avLst/>
            <a:gdLst/>
            <a:ahLst/>
            <a:cxnLst/>
            <a:rect l="l" t="t" r="r" b="b"/>
            <a:pathLst>
              <a:path w="1673860" h="975995">
                <a:moveTo>
                  <a:pt x="1572078" y="0"/>
                </a:moveTo>
                <a:lnTo>
                  <a:pt x="101600" y="0"/>
                </a:lnTo>
                <a:lnTo>
                  <a:pt x="0" y="101600"/>
                </a:lnTo>
                <a:lnTo>
                  <a:pt x="0" y="874345"/>
                </a:lnTo>
                <a:lnTo>
                  <a:pt x="101600" y="975945"/>
                </a:lnTo>
                <a:lnTo>
                  <a:pt x="1572078" y="975945"/>
                </a:lnTo>
                <a:lnTo>
                  <a:pt x="1673678" y="874345"/>
                </a:lnTo>
                <a:lnTo>
                  <a:pt x="1673678" y="101600"/>
                </a:lnTo>
                <a:lnTo>
                  <a:pt x="15720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569875" y="5397124"/>
            <a:ext cx="1312831" cy="643513"/>
          </a:xfrm>
          <a:custGeom>
            <a:avLst/>
            <a:gdLst/>
            <a:ahLst/>
            <a:cxnLst/>
            <a:rect l="l" t="t" r="r" b="b"/>
            <a:pathLst>
              <a:path w="1673860" h="975995">
                <a:moveTo>
                  <a:pt x="0" y="101600"/>
                </a:moveTo>
                <a:lnTo>
                  <a:pt x="101600" y="0"/>
                </a:lnTo>
                <a:lnTo>
                  <a:pt x="1572078" y="0"/>
                </a:lnTo>
                <a:lnTo>
                  <a:pt x="1673678" y="101600"/>
                </a:lnTo>
                <a:lnTo>
                  <a:pt x="1673678" y="874345"/>
                </a:lnTo>
                <a:lnTo>
                  <a:pt x="1572078" y="975945"/>
                </a:lnTo>
                <a:lnTo>
                  <a:pt x="101600" y="975945"/>
                </a:lnTo>
                <a:lnTo>
                  <a:pt x="0" y="874345"/>
                </a:lnTo>
                <a:lnTo>
                  <a:pt x="0" y="1016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642534" y="5545528"/>
            <a:ext cx="112407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1" marR="3685" indent="40068" algn="ctr" fontAlgn="auto">
              <a:spcBef>
                <a:spcPts val="0"/>
              </a:spcBef>
              <a:spcAft>
                <a:spcPts val="0"/>
              </a:spcAft>
            </a:pPr>
            <a:r>
              <a:rPr sz="700" spc="-91" dirty="0">
                <a:solidFill>
                  <a:prstClr val="black"/>
                </a:solidFill>
                <a:latin typeface="Helvetica"/>
                <a:cs typeface="Helvetica"/>
              </a:rPr>
              <a:t>T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emporally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Consi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st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en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Skewed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Pa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ien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 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Da</a:t>
            </a:r>
            <a:r>
              <a:rPr sz="700" spc="-4" dirty="0">
                <a:solidFill>
                  <a:prstClr val="black"/>
                </a:solidFill>
                <a:latin typeface="Helvetica"/>
                <a:cs typeface="Helvetica"/>
              </a:rPr>
              <a:t>t</a:t>
            </a:r>
            <a:r>
              <a:rPr sz="700" dirty="0">
                <a:solidFill>
                  <a:prstClr val="black"/>
                </a:solidFill>
                <a:latin typeface="Helvetica"/>
                <a:cs typeface="Helvetica"/>
              </a:rPr>
              <a:t>es  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. 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15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 O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ct,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2012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  -&gt; 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20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 D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ec,</a:t>
            </a:r>
            <a:r>
              <a:rPr sz="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2011</a:t>
            </a:r>
            <a:endParaRPr sz="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R="45596" algn="ctr" fontAlgn="auto">
              <a:spcBef>
                <a:spcPts val="29"/>
              </a:spcBef>
              <a:spcAft>
                <a:spcPts val="0"/>
              </a:spcAft>
            </a:pPr>
            <a:r>
              <a:rPr sz="600" spc="-4" dirty="0">
                <a:solidFill>
                  <a:srgbClr val="FF0000"/>
                </a:solidFill>
                <a:latin typeface="Calibri"/>
                <a:cs typeface="Calibri"/>
              </a:rPr>
              <a:t>12 March, 2015 -&gt; 16 May, 2014</a:t>
            </a:r>
            <a:endParaRPr sz="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226218" y="3681175"/>
            <a:ext cx="0" cy="239067"/>
          </a:xfrm>
          <a:custGeom>
            <a:avLst/>
            <a:gdLst/>
            <a:ahLst/>
            <a:cxnLst/>
            <a:rect l="l" t="t" r="r" b="b"/>
            <a:pathLst>
              <a:path h="362585">
                <a:moveTo>
                  <a:pt x="0" y="0"/>
                </a:moveTo>
                <a:lnTo>
                  <a:pt x="0" y="36224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196336" y="3920016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76200" y="0"/>
                </a:moveTo>
                <a:lnTo>
                  <a:pt x="0" y="0"/>
                </a:lnTo>
                <a:lnTo>
                  <a:pt x="38100" y="10160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196336" y="3920016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38100" y="101600"/>
                </a:moveTo>
                <a:lnTo>
                  <a:pt x="76200" y="0"/>
                </a:lnTo>
                <a:lnTo>
                  <a:pt x="0" y="0"/>
                </a:lnTo>
                <a:lnTo>
                  <a:pt x="38100" y="1016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26218" y="4431903"/>
            <a:ext cx="0" cy="239067"/>
          </a:xfrm>
          <a:custGeom>
            <a:avLst/>
            <a:gdLst/>
            <a:ahLst/>
            <a:cxnLst/>
            <a:rect l="l" t="t" r="r" b="b"/>
            <a:pathLst>
              <a:path h="362584">
                <a:moveTo>
                  <a:pt x="0" y="0"/>
                </a:moveTo>
                <a:lnTo>
                  <a:pt x="0" y="36224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196336" y="4670744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76200" y="0"/>
                </a:moveTo>
                <a:lnTo>
                  <a:pt x="0" y="0"/>
                </a:lnTo>
                <a:lnTo>
                  <a:pt x="38100" y="101599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196336" y="4670744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38100" y="101600"/>
                </a:moveTo>
                <a:lnTo>
                  <a:pt x="76200" y="0"/>
                </a:lnTo>
                <a:lnTo>
                  <a:pt x="0" y="0"/>
                </a:lnTo>
                <a:lnTo>
                  <a:pt x="38100" y="1016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226218" y="5182631"/>
            <a:ext cx="0" cy="13188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8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196336" y="5314225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76200" y="0"/>
                </a:moveTo>
                <a:lnTo>
                  <a:pt x="0" y="0"/>
                </a:lnTo>
                <a:lnTo>
                  <a:pt x="38100" y="101599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196336" y="5314225"/>
            <a:ext cx="59765" cy="66989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38100" y="101600"/>
                </a:moveTo>
                <a:lnTo>
                  <a:pt x="76200" y="0"/>
                </a:lnTo>
                <a:lnTo>
                  <a:pt x="0" y="0"/>
                </a:lnTo>
                <a:lnTo>
                  <a:pt x="38100" y="1016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286000" y="1529925"/>
            <a:ext cx="1153224" cy="114134"/>
          </a:xfrm>
          <a:custGeom>
            <a:avLst/>
            <a:gdLst/>
            <a:ahLst/>
            <a:cxnLst/>
            <a:rect l="l" t="t" r="r" b="b"/>
            <a:pathLst>
              <a:path w="3347720" h="1951990">
                <a:moveTo>
                  <a:pt x="0" y="0"/>
                </a:moveTo>
                <a:lnTo>
                  <a:pt x="3347356" y="0"/>
                </a:lnTo>
                <a:lnTo>
                  <a:pt x="3347356" y="1951892"/>
                </a:lnTo>
                <a:lnTo>
                  <a:pt x="0" y="19518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276228" y="2369897"/>
            <a:ext cx="787897" cy="631790"/>
          </a:xfrm>
          <a:custGeom>
            <a:avLst/>
            <a:gdLst/>
            <a:ahLst/>
            <a:cxnLst/>
            <a:rect l="l" t="t" r="r" b="b"/>
            <a:pathLst>
              <a:path w="1004570" h="958214">
                <a:moveTo>
                  <a:pt x="502103" y="0"/>
                </a:moveTo>
                <a:lnTo>
                  <a:pt x="460942" y="317"/>
                </a:lnTo>
                <a:lnTo>
                  <a:pt x="420694" y="1254"/>
                </a:lnTo>
                <a:lnTo>
                  <a:pt x="381488" y="2786"/>
                </a:lnTo>
                <a:lnTo>
                  <a:pt x="306722" y="7533"/>
                </a:lnTo>
                <a:lnTo>
                  <a:pt x="237680" y="14362"/>
                </a:lnTo>
                <a:lnTo>
                  <a:pt x="175398" y="23074"/>
                </a:lnTo>
                <a:lnTo>
                  <a:pt x="120913" y="33472"/>
                </a:lnTo>
                <a:lnTo>
                  <a:pt x="75260" y="45358"/>
                </a:lnTo>
                <a:lnTo>
                  <a:pt x="39477" y="58534"/>
                </a:lnTo>
                <a:lnTo>
                  <a:pt x="6575" y="80284"/>
                </a:lnTo>
                <a:lnTo>
                  <a:pt x="0" y="95820"/>
                </a:lnTo>
                <a:lnTo>
                  <a:pt x="0" y="862382"/>
                </a:lnTo>
                <a:lnTo>
                  <a:pt x="25611" y="892658"/>
                </a:lnTo>
                <a:lnTo>
                  <a:pt x="75260" y="912844"/>
                </a:lnTo>
                <a:lnTo>
                  <a:pt x="120913" y="924729"/>
                </a:lnTo>
                <a:lnTo>
                  <a:pt x="175398" y="935127"/>
                </a:lnTo>
                <a:lnTo>
                  <a:pt x="237680" y="943839"/>
                </a:lnTo>
                <a:lnTo>
                  <a:pt x="306722" y="950668"/>
                </a:lnTo>
                <a:lnTo>
                  <a:pt x="381488" y="955415"/>
                </a:lnTo>
                <a:lnTo>
                  <a:pt x="420694" y="956947"/>
                </a:lnTo>
                <a:lnTo>
                  <a:pt x="460942" y="957884"/>
                </a:lnTo>
                <a:lnTo>
                  <a:pt x="502103" y="958202"/>
                </a:lnTo>
                <a:lnTo>
                  <a:pt x="543264" y="957884"/>
                </a:lnTo>
                <a:lnTo>
                  <a:pt x="583512" y="956947"/>
                </a:lnTo>
                <a:lnTo>
                  <a:pt x="622718" y="955415"/>
                </a:lnTo>
                <a:lnTo>
                  <a:pt x="697484" y="950668"/>
                </a:lnTo>
                <a:lnTo>
                  <a:pt x="766526" y="943839"/>
                </a:lnTo>
                <a:lnTo>
                  <a:pt x="828808" y="935127"/>
                </a:lnTo>
                <a:lnTo>
                  <a:pt x="883293" y="924729"/>
                </a:lnTo>
                <a:lnTo>
                  <a:pt x="928945" y="912844"/>
                </a:lnTo>
                <a:lnTo>
                  <a:pt x="964728" y="899668"/>
                </a:lnTo>
                <a:lnTo>
                  <a:pt x="997631" y="877918"/>
                </a:lnTo>
                <a:lnTo>
                  <a:pt x="1004206" y="862382"/>
                </a:lnTo>
                <a:lnTo>
                  <a:pt x="1004206" y="95820"/>
                </a:lnTo>
                <a:lnTo>
                  <a:pt x="978595" y="65544"/>
                </a:lnTo>
                <a:lnTo>
                  <a:pt x="928945" y="45358"/>
                </a:lnTo>
                <a:lnTo>
                  <a:pt x="883293" y="33472"/>
                </a:lnTo>
                <a:lnTo>
                  <a:pt x="828808" y="23074"/>
                </a:lnTo>
                <a:lnTo>
                  <a:pt x="766526" y="14362"/>
                </a:lnTo>
                <a:lnTo>
                  <a:pt x="697484" y="7533"/>
                </a:lnTo>
                <a:lnTo>
                  <a:pt x="622718" y="2786"/>
                </a:lnTo>
                <a:lnTo>
                  <a:pt x="583512" y="1254"/>
                </a:lnTo>
                <a:lnTo>
                  <a:pt x="543264" y="317"/>
                </a:lnTo>
                <a:lnTo>
                  <a:pt x="50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641230" y="1747292"/>
            <a:ext cx="5664570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prstClr val="black"/>
                </a:solidFill>
                <a:latin typeface="Arial"/>
                <a:cs typeface="Arial"/>
              </a:rPr>
              <a:t>Identified </a:t>
            </a:r>
            <a:r>
              <a:rPr sz="1000" spc="-7" dirty="0">
                <a:solidFill>
                  <a:prstClr val="black"/>
                </a:solidFill>
                <a:latin typeface="Arial"/>
                <a:cs typeface="Arial"/>
              </a:rPr>
              <a:t>Data Sou</a:t>
            </a:r>
            <a:r>
              <a:rPr sz="1000" spc="-18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000" spc="4" dirty="0">
                <a:solidFill>
                  <a:prstClr val="black"/>
                </a:solidFill>
                <a:latin typeface="Arial"/>
                <a:cs typeface="Arial"/>
              </a:rPr>
              <a:t>ces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  <a:p>
            <a:pPr marR="3685" algn="r" fontAlgn="auto">
              <a:spcBef>
                <a:spcPts val="58"/>
              </a:spcBef>
              <a:spcAft>
                <a:spcPts val="0"/>
              </a:spcAft>
            </a:pPr>
            <a:r>
              <a:rPr sz="1000" dirty="0">
                <a:solidFill>
                  <a:prstClr val="black"/>
                </a:solidFill>
                <a:latin typeface="Arial"/>
                <a:cs typeface="Arial"/>
              </a:rPr>
              <a:t>Non-Identifiable Patient </a:t>
            </a:r>
            <a:r>
              <a:rPr sz="1000" spc="-7" dirty="0">
                <a:solidFill>
                  <a:prstClr val="black"/>
                </a:solidFill>
                <a:latin typeface="Arial"/>
                <a:cs typeface="Arial"/>
              </a:rPr>
              <a:t>Data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566840" y="2718179"/>
            <a:ext cx="1147482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1" marR="3685" indent="252390" fontAlgn="auto">
              <a:lnSpc>
                <a:spcPts val="1334"/>
              </a:lnSpc>
              <a:spcBef>
                <a:spcPts val="0"/>
              </a:spcBef>
              <a:spcAft>
                <a:spcPts val="0"/>
              </a:spcAft>
            </a:pPr>
            <a:r>
              <a:rPr sz="1200" spc="-7" dirty="0" smtClean="0">
                <a:solidFill>
                  <a:prstClr val="black"/>
                </a:solidFill>
                <a:latin typeface="Arial"/>
                <a:cs typeface="Arial"/>
              </a:rPr>
              <a:t>One</a:t>
            </a:r>
            <a:r>
              <a:rPr lang="en-US" sz="1200" spc="-7" dirty="0" smtClean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7" dirty="0" smtClean="0">
                <a:solidFill>
                  <a:prstClr val="black"/>
                </a:solidFill>
                <a:latin typeface="Arial"/>
                <a:cs typeface="Arial"/>
              </a:rPr>
              <a:t>way </a:t>
            </a:r>
            <a:r>
              <a:rPr sz="1200" spc="-7" dirty="0">
                <a:solidFill>
                  <a:prstClr val="black"/>
                </a:solidFill>
                <a:latin typeface="Arial"/>
                <a:cs typeface="Arial"/>
              </a:rPr>
              <a:t>Hash Generator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718051" y="2825208"/>
            <a:ext cx="92884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1" fontAlgn="auto">
              <a:spcBef>
                <a:spcPts val="0"/>
              </a:spcBef>
              <a:spcAft>
                <a:spcPts val="0"/>
              </a:spcAft>
            </a:pPr>
            <a:r>
              <a:rPr sz="1200" spc="-7" dirty="0">
                <a:solidFill>
                  <a:prstClr val="black"/>
                </a:solidFill>
                <a:latin typeface="Arial"/>
                <a:cs typeface="Arial"/>
              </a:rPr>
              <a:t>Date Skewer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948156" y="2087832"/>
            <a:ext cx="491067" cy="551403"/>
          </a:xfrm>
          <a:custGeom>
            <a:avLst/>
            <a:gdLst/>
            <a:ahLst/>
            <a:cxnLst/>
            <a:rect l="l" t="t" r="r" b="b"/>
            <a:pathLst>
              <a:path w="626110" h="836295">
                <a:moveTo>
                  <a:pt x="5694" y="581557"/>
                </a:moveTo>
                <a:lnTo>
                  <a:pt x="3586" y="582416"/>
                </a:lnTo>
                <a:lnTo>
                  <a:pt x="0" y="586790"/>
                </a:lnTo>
                <a:lnTo>
                  <a:pt x="396" y="590791"/>
                </a:lnTo>
                <a:lnTo>
                  <a:pt x="299393" y="835950"/>
                </a:lnTo>
                <a:lnTo>
                  <a:pt x="302632" y="836019"/>
                </a:lnTo>
                <a:lnTo>
                  <a:pt x="612517" y="603070"/>
                </a:lnTo>
                <a:lnTo>
                  <a:pt x="200808" y="603070"/>
                </a:lnTo>
                <a:lnTo>
                  <a:pt x="5694" y="581557"/>
                </a:lnTo>
                <a:close/>
              </a:path>
              <a:path w="626110" h="836295">
                <a:moveTo>
                  <a:pt x="315849" y="0"/>
                </a:moveTo>
                <a:lnTo>
                  <a:pt x="312526" y="2264"/>
                </a:lnTo>
                <a:lnTo>
                  <a:pt x="248852" y="338673"/>
                </a:lnTo>
                <a:lnTo>
                  <a:pt x="203856" y="600776"/>
                </a:lnTo>
                <a:lnTo>
                  <a:pt x="200808" y="603070"/>
                </a:lnTo>
                <a:lnTo>
                  <a:pt x="612517" y="603070"/>
                </a:lnTo>
                <a:lnTo>
                  <a:pt x="612843" y="602825"/>
                </a:lnTo>
                <a:lnTo>
                  <a:pt x="428712" y="602825"/>
                </a:lnTo>
                <a:lnTo>
                  <a:pt x="425697" y="600523"/>
                </a:lnTo>
                <a:lnTo>
                  <a:pt x="381812" y="339516"/>
                </a:lnTo>
                <a:lnTo>
                  <a:pt x="323922" y="3202"/>
                </a:lnTo>
                <a:lnTo>
                  <a:pt x="321899" y="1145"/>
                </a:lnTo>
                <a:lnTo>
                  <a:pt x="315849" y="0"/>
                </a:lnTo>
                <a:close/>
              </a:path>
              <a:path w="626110" h="836295">
                <a:moveTo>
                  <a:pt x="622087" y="583410"/>
                </a:moveTo>
                <a:lnTo>
                  <a:pt x="428712" y="602825"/>
                </a:lnTo>
                <a:lnTo>
                  <a:pt x="612843" y="602825"/>
                </a:lnTo>
                <a:lnTo>
                  <a:pt x="624823" y="593820"/>
                </a:lnTo>
                <a:lnTo>
                  <a:pt x="625772" y="591654"/>
                </a:lnTo>
                <a:lnTo>
                  <a:pt x="625200" y="585955"/>
                </a:lnTo>
                <a:lnTo>
                  <a:pt x="622087" y="583410"/>
                </a:lnTo>
                <a:close/>
              </a:path>
            </a:pathLst>
          </a:custGeom>
          <a:solidFill>
            <a:srgbClr val="7DD2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407639" y="1439001"/>
            <a:ext cx="1548403" cy="1324289"/>
          </a:xfrm>
          <a:custGeom>
            <a:avLst/>
            <a:gdLst/>
            <a:ahLst/>
            <a:cxnLst/>
            <a:rect l="l" t="t" r="r" b="b"/>
            <a:pathLst>
              <a:path w="1974215" h="2008504">
                <a:moveTo>
                  <a:pt x="295145" y="0"/>
                </a:moveTo>
                <a:lnTo>
                  <a:pt x="247331" y="2215"/>
                </a:lnTo>
                <a:lnTo>
                  <a:pt x="203099" y="6749"/>
                </a:lnTo>
                <a:lnTo>
                  <a:pt x="162655" y="13071"/>
                </a:lnTo>
                <a:lnTo>
                  <a:pt x="93946" y="28940"/>
                </a:lnTo>
                <a:lnTo>
                  <a:pt x="42843" y="45556"/>
                </a:lnTo>
                <a:lnTo>
                  <a:pt x="2778" y="62549"/>
                </a:lnTo>
                <a:lnTo>
                  <a:pt x="0" y="63965"/>
                </a:lnTo>
                <a:lnTo>
                  <a:pt x="2641" y="64223"/>
                </a:lnTo>
                <a:lnTo>
                  <a:pt x="10406" y="65108"/>
                </a:lnTo>
                <a:lnTo>
                  <a:pt x="62053" y="73222"/>
                </a:lnTo>
                <a:lnTo>
                  <a:pt x="117720" y="84878"/>
                </a:lnTo>
                <a:lnTo>
                  <a:pt x="188143" y="103115"/>
                </a:lnTo>
                <a:lnTo>
                  <a:pt x="228290" y="115125"/>
                </a:lnTo>
                <a:lnTo>
                  <a:pt x="271409" y="129290"/>
                </a:lnTo>
                <a:lnTo>
                  <a:pt x="317260" y="145779"/>
                </a:lnTo>
                <a:lnTo>
                  <a:pt x="365605" y="164761"/>
                </a:lnTo>
                <a:lnTo>
                  <a:pt x="416204" y="186407"/>
                </a:lnTo>
                <a:lnTo>
                  <a:pt x="468818" y="210886"/>
                </a:lnTo>
                <a:lnTo>
                  <a:pt x="523208" y="238368"/>
                </a:lnTo>
                <a:lnTo>
                  <a:pt x="579134" y="269022"/>
                </a:lnTo>
                <a:lnTo>
                  <a:pt x="636358" y="303018"/>
                </a:lnTo>
                <a:lnTo>
                  <a:pt x="694641" y="340526"/>
                </a:lnTo>
                <a:lnTo>
                  <a:pt x="753743" y="381715"/>
                </a:lnTo>
                <a:lnTo>
                  <a:pt x="812640" y="427620"/>
                </a:lnTo>
                <a:lnTo>
                  <a:pt x="870276" y="478394"/>
                </a:lnTo>
                <a:lnTo>
                  <a:pt x="926462" y="533258"/>
                </a:lnTo>
                <a:lnTo>
                  <a:pt x="981005" y="591429"/>
                </a:lnTo>
                <a:lnTo>
                  <a:pt x="1033717" y="652127"/>
                </a:lnTo>
                <a:lnTo>
                  <a:pt x="1084408" y="714570"/>
                </a:lnTo>
                <a:lnTo>
                  <a:pt x="1132886" y="777978"/>
                </a:lnTo>
                <a:lnTo>
                  <a:pt x="1178962" y="841569"/>
                </a:lnTo>
                <a:lnTo>
                  <a:pt x="1222445" y="904561"/>
                </a:lnTo>
                <a:lnTo>
                  <a:pt x="1263145" y="966175"/>
                </a:lnTo>
                <a:lnTo>
                  <a:pt x="1300872" y="1025628"/>
                </a:lnTo>
                <a:lnTo>
                  <a:pt x="1335435" y="1082139"/>
                </a:lnTo>
                <a:lnTo>
                  <a:pt x="1366645" y="1134928"/>
                </a:lnTo>
                <a:lnTo>
                  <a:pt x="1394311" y="1183212"/>
                </a:lnTo>
                <a:lnTo>
                  <a:pt x="1418242" y="1226212"/>
                </a:lnTo>
                <a:lnTo>
                  <a:pt x="1438249" y="1263145"/>
                </a:lnTo>
                <a:lnTo>
                  <a:pt x="1465728" y="1315687"/>
                </a:lnTo>
                <a:lnTo>
                  <a:pt x="1475226" y="1334590"/>
                </a:lnTo>
                <a:lnTo>
                  <a:pt x="1184725" y="1344670"/>
                </a:lnTo>
                <a:lnTo>
                  <a:pt x="1181982" y="1347610"/>
                </a:lnTo>
                <a:lnTo>
                  <a:pt x="1182166" y="1352930"/>
                </a:lnTo>
                <a:lnTo>
                  <a:pt x="1183004" y="1354632"/>
                </a:lnTo>
                <a:lnTo>
                  <a:pt x="1973948" y="2008400"/>
                </a:lnTo>
                <a:lnTo>
                  <a:pt x="1920036" y="1216711"/>
                </a:lnTo>
                <a:lnTo>
                  <a:pt x="1737315" y="1216711"/>
                </a:lnTo>
                <a:lnTo>
                  <a:pt x="1734304" y="1211336"/>
                </a:lnTo>
                <a:lnTo>
                  <a:pt x="1710982" y="1170970"/>
                </a:lnTo>
                <a:lnTo>
                  <a:pt x="1691176" y="1137725"/>
                </a:lnTo>
                <a:lnTo>
                  <a:pt x="1666274" y="1096933"/>
                </a:lnTo>
                <a:lnTo>
                  <a:pt x="1636531" y="1049467"/>
                </a:lnTo>
                <a:lnTo>
                  <a:pt x="1602198" y="996199"/>
                </a:lnTo>
                <a:lnTo>
                  <a:pt x="1563528" y="938000"/>
                </a:lnTo>
                <a:lnTo>
                  <a:pt x="1520772" y="875743"/>
                </a:lnTo>
                <a:lnTo>
                  <a:pt x="1474182" y="810300"/>
                </a:lnTo>
                <a:lnTo>
                  <a:pt x="1424011" y="742542"/>
                </a:lnTo>
                <a:lnTo>
                  <a:pt x="1370512" y="673342"/>
                </a:lnTo>
                <a:lnTo>
                  <a:pt x="1313936" y="603571"/>
                </a:lnTo>
                <a:lnTo>
                  <a:pt x="1254535" y="534101"/>
                </a:lnTo>
                <a:lnTo>
                  <a:pt x="1192561" y="465805"/>
                </a:lnTo>
                <a:lnTo>
                  <a:pt x="1128268" y="399553"/>
                </a:lnTo>
                <a:lnTo>
                  <a:pt x="1061907" y="336219"/>
                </a:lnTo>
                <a:lnTo>
                  <a:pt x="993730" y="276675"/>
                </a:lnTo>
                <a:lnTo>
                  <a:pt x="923989" y="221791"/>
                </a:lnTo>
                <a:lnTo>
                  <a:pt x="852937" y="172440"/>
                </a:lnTo>
                <a:lnTo>
                  <a:pt x="782086" y="129781"/>
                </a:lnTo>
                <a:lnTo>
                  <a:pt x="712976" y="94240"/>
                </a:lnTo>
                <a:lnTo>
                  <a:pt x="645811" y="65286"/>
                </a:lnTo>
                <a:lnTo>
                  <a:pt x="580798" y="42384"/>
                </a:lnTo>
                <a:lnTo>
                  <a:pt x="518139" y="25002"/>
                </a:lnTo>
                <a:lnTo>
                  <a:pt x="458039" y="12605"/>
                </a:lnTo>
                <a:lnTo>
                  <a:pt x="400704" y="4662"/>
                </a:lnTo>
                <a:lnTo>
                  <a:pt x="346338" y="637"/>
                </a:lnTo>
                <a:lnTo>
                  <a:pt x="295145" y="0"/>
                </a:lnTo>
                <a:close/>
              </a:path>
              <a:path w="1974215" h="2008504">
                <a:moveTo>
                  <a:pt x="1906109" y="1011449"/>
                </a:moveTo>
                <a:lnTo>
                  <a:pt x="1737315" y="1216711"/>
                </a:lnTo>
                <a:lnTo>
                  <a:pt x="1920036" y="1216711"/>
                </a:lnTo>
                <a:lnTo>
                  <a:pt x="1910177" y="1071938"/>
                </a:lnTo>
                <a:lnTo>
                  <a:pt x="1906579" y="1018646"/>
                </a:lnTo>
                <a:lnTo>
                  <a:pt x="1906109" y="1011449"/>
                </a:lnTo>
                <a:close/>
              </a:path>
            </a:pathLst>
          </a:custGeom>
          <a:solidFill>
            <a:srgbClr val="7DD2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670177" y="4494791"/>
            <a:ext cx="1325282" cy="1517720"/>
          </a:xfrm>
          <a:custGeom>
            <a:avLst/>
            <a:gdLst/>
            <a:ahLst/>
            <a:cxnLst/>
            <a:rect l="l" t="t" r="r" b="b"/>
            <a:pathLst>
              <a:path w="1689734" h="2301875">
                <a:moveTo>
                  <a:pt x="1665106" y="756198"/>
                </a:moveTo>
                <a:lnTo>
                  <a:pt x="1217376" y="756198"/>
                </a:lnTo>
                <a:lnTo>
                  <a:pt x="1215857" y="761426"/>
                </a:lnTo>
                <a:lnTo>
                  <a:pt x="1211336" y="776572"/>
                </a:lnTo>
                <a:lnTo>
                  <a:pt x="1193502" y="833406"/>
                </a:lnTo>
                <a:lnTo>
                  <a:pt x="1180296" y="873485"/>
                </a:lnTo>
                <a:lnTo>
                  <a:pt x="1164301" y="920266"/>
                </a:lnTo>
                <a:lnTo>
                  <a:pt x="1145572" y="972945"/>
                </a:lnTo>
                <a:lnTo>
                  <a:pt x="1124162" y="1030719"/>
                </a:lnTo>
                <a:lnTo>
                  <a:pt x="1100125" y="1092782"/>
                </a:lnTo>
                <a:lnTo>
                  <a:pt x="1073513" y="1158331"/>
                </a:lnTo>
                <a:lnTo>
                  <a:pt x="1044380" y="1226561"/>
                </a:lnTo>
                <a:lnTo>
                  <a:pt x="1012781" y="1296669"/>
                </a:lnTo>
                <a:lnTo>
                  <a:pt x="978767" y="1367850"/>
                </a:lnTo>
                <a:lnTo>
                  <a:pt x="942394" y="1439300"/>
                </a:lnTo>
                <a:lnTo>
                  <a:pt x="903713" y="1510214"/>
                </a:lnTo>
                <a:lnTo>
                  <a:pt x="862780" y="1579790"/>
                </a:lnTo>
                <a:lnTo>
                  <a:pt x="819647" y="1647222"/>
                </a:lnTo>
                <a:lnTo>
                  <a:pt x="774367" y="1711706"/>
                </a:lnTo>
                <a:lnTo>
                  <a:pt x="726995" y="1772438"/>
                </a:lnTo>
                <a:lnTo>
                  <a:pt x="677584" y="1828614"/>
                </a:lnTo>
                <a:lnTo>
                  <a:pt x="627183" y="1880190"/>
                </a:lnTo>
                <a:lnTo>
                  <a:pt x="576959" y="1927990"/>
                </a:lnTo>
                <a:lnTo>
                  <a:pt x="527172" y="1972137"/>
                </a:lnTo>
                <a:lnTo>
                  <a:pt x="478083" y="2012754"/>
                </a:lnTo>
                <a:lnTo>
                  <a:pt x="429953" y="2049961"/>
                </a:lnTo>
                <a:lnTo>
                  <a:pt x="383040" y="2083883"/>
                </a:lnTo>
                <a:lnTo>
                  <a:pt x="337607" y="2114640"/>
                </a:lnTo>
                <a:lnTo>
                  <a:pt x="293913" y="2142355"/>
                </a:lnTo>
                <a:lnTo>
                  <a:pt x="252218" y="2167150"/>
                </a:lnTo>
                <a:lnTo>
                  <a:pt x="212783" y="2189148"/>
                </a:lnTo>
                <a:lnTo>
                  <a:pt x="175868" y="2208471"/>
                </a:lnTo>
                <a:lnTo>
                  <a:pt x="110641" y="2239580"/>
                </a:lnTo>
                <a:lnTo>
                  <a:pt x="58618" y="2261456"/>
                </a:lnTo>
                <a:lnTo>
                  <a:pt x="21882" y="2275076"/>
                </a:lnTo>
                <a:lnTo>
                  <a:pt x="0" y="2282165"/>
                </a:lnTo>
                <a:lnTo>
                  <a:pt x="2932" y="2283039"/>
                </a:lnTo>
                <a:lnTo>
                  <a:pt x="44630" y="2292268"/>
                </a:lnTo>
                <a:lnTo>
                  <a:pt x="96969" y="2299062"/>
                </a:lnTo>
                <a:lnTo>
                  <a:pt x="166254" y="2301831"/>
                </a:lnTo>
                <a:lnTo>
                  <a:pt x="206531" y="2300489"/>
                </a:lnTo>
                <a:lnTo>
                  <a:pt x="250181" y="2296681"/>
                </a:lnTo>
                <a:lnTo>
                  <a:pt x="296916" y="2289921"/>
                </a:lnTo>
                <a:lnTo>
                  <a:pt x="346448" y="2279723"/>
                </a:lnTo>
                <a:lnTo>
                  <a:pt x="398490" y="2265600"/>
                </a:lnTo>
                <a:lnTo>
                  <a:pt x="452753" y="2247065"/>
                </a:lnTo>
                <a:lnTo>
                  <a:pt x="508949" y="2223632"/>
                </a:lnTo>
                <a:lnTo>
                  <a:pt x="566791" y="2194815"/>
                </a:lnTo>
                <a:lnTo>
                  <a:pt x="625991" y="2160127"/>
                </a:lnTo>
                <a:lnTo>
                  <a:pt x="686262" y="2119083"/>
                </a:lnTo>
                <a:lnTo>
                  <a:pt x="747314" y="2071194"/>
                </a:lnTo>
                <a:lnTo>
                  <a:pt x="808861" y="2015976"/>
                </a:lnTo>
                <a:lnTo>
                  <a:pt x="869481" y="1954136"/>
                </a:lnTo>
                <a:lnTo>
                  <a:pt x="927901" y="1887098"/>
                </a:lnTo>
                <a:lnTo>
                  <a:pt x="984024" y="1815765"/>
                </a:lnTo>
                <a:lnTo>
                  <a:pt x="1037750" y="1741044"/>
                </a:lnTo>
                <a:lnTo>
                  <a:pt x="1088983" y="1663840"/>
                </a:lnTo>
                <a:lnTo>
                  <a:pt x="1137622" y="1585057"/>
                </a:lnTo>
                <a:lnTo>
                  <a:pt x="1183570" y="1505601"/>
                </a:lnTo>
                <a:lnTo>
                  <a:pt x="1226729" y="1426376"/>
                </a:lnTo>
                <a:lnTo>
                  <a:pt x="1267000" y="1348288"/>
                </a:lnTo>
                <a:lnTo>
                  <a:pt x="1304286" y="1272241"/>
                </a:lnTo>
                <a:lnTo>
                  <a:pt x="1338487" y="1199141"/>
                </a:lnTo>
                <a:lnTo>
                  <a:pt x="1369505" y="1129894"/>
                </a:lnTo>
                <a:lnTo>
                  <a:pt x="1397242" y="1065402"/>
                </a:lnTo>
                <a:lnTo>
                  <a:pt x="1421601" y="1006573"/>
                </a:lnTo>
                <a:lnTo>
                  <a:pt x="1442481" y="954311"/>
                </a:lnTo>
                <a:lnTo>
                  <a:pt x="1459786" y="909521"/>
                </a:lnTo>
                <a:lnTo>
                  <a:pt x="1473416" y="873107"/>
                </a:lnTo>
                <a:lnTo>
                  <a:pt x="1489261" y="829032"/>
                </a:lnTo>
                <a:lnTo>
                  <a:pt x="1491279" y="823180"/>
                </a:lnTo>
                <a:lnTo>
                  <a:pt x="1671939" y="823180"/>
                </a:lnTo>
                <a:lnTo>
                  <a:pt x="1665106" y="756198"/>
                </a:lnTo>
                <a:close/>
              </a:path>
              <a:path w="1689734" h="2301875">
                <a:moveTo>
                  <a:pt x="1671939" y="823180"/>
                </a:moveTo>
                <a:lnTo>
                  <a:pt x="1491279" y="823180"/>
                </a:lnTo>
                <a:lnTo>
                  <a:pt x="1689373" y="993580"/>
                </a:lnTo>
                <a:lnTo>
                  <a:pt x="1688621" y="986411"/>
                </a:lnTo>
                <a:lnTo>
                  <a:pt x="1683173" y="933304"/>
                </a:lnTo>
                <a:lnTo>
                  <a:pt x="1671939" y="823180"/>
                </a:lnTo>
                <a:close/>
              </a:path>
              <a:path w="1689734" h="2301875">
                <a:moveTo>
                  <a:pt x="1587966" y="0"/>
                </a:moveTo>
                <a:lnTo>
                  <a:pt x="930687" y="791079"/>
                </a:lnTo>
                <a:lnTo>
                  <a:pt x="930182" y="792915"/>
                </a:lnTo>
                <a:lnTo>
                  <a:pt x="931006" y="798182"/>
                </a:lnTo>
                <a:lnTo>
                  <a:pt x="934255" y="800550"/>
                </a:lnTo>
                <a:lnTo>
                  <a:pt x="1217376" y="756198"/>
                </a:lnTo>
                <a:lnTo>
                  <a:pt x="1665106" y="756198"/>
                </a:lnTo>
                <a:lnTo>
                  <a:pt x="1587966" y="0"/>
                </a:lnTo>
                <a:close/>
              </a:path>
            </a:pathLst>
          </a:custGeom>
          <a:solidFill>
            <a:srgbClr val="7DD2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925134" y="5596930"/>
            <a:ext cx="153306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1" fontAlgn="auto"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prstClr val="black"/>
                </a:solidFill>
                <a:latin typeface="Arial"/>
                <a:cs typeface="Arial"/>
              </a:rPr>
              <a:t>De-identified Patient </a:t>
            </a:r>
            <a:r>
              <a:rPr sz="1000" spc="-7" dirty="0">
                <a:solidFill>
                  <a:prstClr val="black"/>
                </a:solidFill>
                <a:latin typeface="Arial"/>
                <a:cs typeface="Arial"/>
              </a:rPr>
              <a:t>Data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40581" y="92009"/>
            <a:ext cx="4164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De-Identification Pipeline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n 63"/>
          <p:cNvSpPr/>
          <p:nvPr/>
        </p:nvSpPr>
        <p:spPr>
          <a:xfrm>
            <a:off x="6306554" y="2888010"/>
            <a:ext cx="1614045" cy="1434300"/>
          </a:xfrm>
          <a:prstGeom prst="ca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De-identified HCL Disease Registry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Can 65"/>
          <p:cNvSpPr/>
          <p:nvPr/>
        </p:nvSpPr>
        <p:spPr>
          <a:xfrm>
            <a:off x="3329845" y="850957"/>
            <a:ext cx="765268" cy="8585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MDE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Can 66"/>
          <p:cNvSpPr/>
          <p:nvPr/>
        </p:nvSpPr>
        <p:spPr>
          <a:xfrm>
            <a:off x="2244191" y="855761"/>
            <a:ext cx="825250" cy="85374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EHR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77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Registry Participation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53143" y="1260281"/>
            <a:ext cx="8255000" cy="468773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Centers of Excellence Participating: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Ohio </a:t>
            </a:r>
            <a:r>
              <a:rPr lang="en-US" dirty="0" smtClean="0">
                <a:solidFill>
                  <a:schemeClr val="tx1"/>
                </a:solidFill>
              </a:rPr>
              <a:t>State University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Royal Marsden Hospital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MD Anderson Cancer Center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University of Rochester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HCLF </a:t>
            </a:r>
            <a:r>
              <a:rPr lang="en-US" dirty="0" smtClean="0">
                <a:solidFill>
                  <a:schemeClr val="tx1"/>
                </a:solidFill>
              </a:rPr>
              <a:t>Web </a:t>
            </a:r>
            <a:r>
              <a:rPr lang="en-US" dirty="0" smtClean="0">
                <a:solidFill>
                  <a:schemeClr val="tx1"/>
                </a:solidFill>
              </a:rPr>
              <a:t>Portal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Annual patient enrollment estimates: </a:t>
            </a:r>
            <a:r>
              <a:rPr lang="en-US" dirty="0" smtClean="0">
                <a:solidFill>
                  <a:schemeClr val="tx1"/>
                </a:solidFill>
              </a:rPr>
              <a:t>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5C09D98A-AAC7-48FB-A2D6-50A6CC5889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01" y="541916"/>
            <a:ext cx="8686800" cy="7921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Patient Recruitment: Registry </a:t>
            </a:r>
            <a:r>
              <a:rPr lang="en-US" dirty="0">
                <a:solidFill>
                  <a:srgbClr val="C00000"/>
                </a:solidFill>
              </a:rPr>
              <a:t>participation via </a:t>
            </a:r>
            <a:r>
              <a:rPr lang="en-US" dirty="0" smtClean="0">
                <a:solidFill>
                  <a:srgbClr val="C00000"/>
                </a:solidFill>
              </a:rPr>
              <a:t>HCLF website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16511" y="1547833"/>
            <a:ext cx="7150595" cy="43307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Patient inquiries: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446 US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113 International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199 patients consented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154 Medical records acquired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140 Medical records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uploaded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757&quot;&gt;&lt;property id=&quot;20148&quot; value=&quot;5&quot;/&gt;&lt;property id=&quot;20300&quot; value=&quot;Slide 1 - &amp;quot;The Ohio State University&amp;#x0D;&amp;#x0A;College of Medicine&amp;quot;&quot;/&gt;&lt;property id=&quot;20307&quot; value=&quot;256&quot;/&gt;&lt;/object&gt;&lt;object type=&quot;3&quot; unique_id=&quot;11758&quot;&gt;&lt;property id=&quot;20148&quot; value=&quot;5&quot;/&gt;&lt;property id=&quot;20300&quot; value=&quot;Slide 2 - &amp;quot;Outline&amp;quot;&quot;/&gt;&lt;property id=&quot;20307&quot; value=&quot;257&quot;/&gt;&lt;/object&gt;&lt;object type=&quot;3&quot; unique_id=&quot;11759&quot;&gt;&lt;property id=&quot;20148&quot; value=&quot;5&quot;/&gt;&lt;property id=&quot;20300&quot; value=&quot;Slide 3 - &amp;quot;College of Medicine&amp;quot;&quot;/&gt;&lt;property id=&quot;20307&quot; value=&quot;258&quot;/&gt;&lt;/object&gt;&lt;object type=&quot;3&quot; unique_id=&quot;11760&quot;&gt;&lt;property id=&quot;20148&quot; value=&quot;5&quot;/&gt;&lt;property id=&quot;20300&quot; value=&quot;Slide 4 - &amp;quot;College of Medicine&amp;quot;&quot;/&gt;&lt;property id=&quot;20307&quot; value=&quot;259&quot;/&gt;&lt;/object&gt;&lt;object type=&quot;3&quot; unique_id=&quot;11761&quot;&gt;&lt;property id=&quot;20148&quot; value=&quot;5&quot;/&gt;&lt;property id=&quot;20300&quot; value=&quot;Slide 5 - &amp;quot;Curricular Components&amp;quot;&quot;/&gt;&lt;property id=&quot;20307&quot; value=&quot;260&quot;/&gt;&lt;/object&gt;&lt;object type=&quot;3&quot; unique_id=&quot;11762&quot;&gt;&lt;property id=&quot;20148&quot; value=&quot;5&quot;/&gt;&lt;property id=&quot;20300&quot; value=&quot;Slide 6 - &amp;quot;Anatomy&amp;quot;&quot;/&gt;&lt;property id=&quot;20307&quot; value=&quot;261&quot;/&gt;&lt;/object&gt;&lt;object type=&quot;3&quot; unique_id=&quot;11763&quot;&gt;&lt;property id=&quot;20148&quot; value=&quot;5&quot;/&gt;&lt;property id=&quot;20300&quot; value=&quot;Slide 7 - &amp;quot;Integrated Pathway&amp;quot;&quot;/&gt;&lt;property id=&quot;20307&quot; value=&quot;262&quot;/&gt;&lt;/object&gt;&lt;object type=&quot;3&quot; unique_id=&quot;11764&quot;&gt;&lt;property id=&quot;20148&quot; value=&quot;5&quot;/&gt;&lt;property id=&quot;20300&quot; value=&quot;Slide 8 - &amp;quot;Independent Study Pathway&amp;quot;&quot;/&gt;&lt;property id=&quot;20307&quot; value=&quot;263&quot;/&gt;&lt;/object&gt;&lt;object type=&quot;3&quot; unique_id=&quot;11765&quot;&gt;&lt;property id=&quot;20148&quot; value=&quot;5&quot;/&gt;&lt;property id=&quot;20300&quot; value=&quot;Slide 9 - &amp;quot;Clinical Assessment &amp;amp; Problem Solving  (CAPS)&amp;quot;&quot;/&gt;&lt;property id=&quot;20307&quot; value=&quot;264&quot;/&gt;&lt;/object&gt;&lt;object type=&quot;3&quot; unique_id=&quot;11766&quot;&gt;&lt;property id=&quot;20148&quot; value=&quot;5&quot;/&gt;&lt;property id=&quot;20300&quot; value=&quot;Slide 10 - &amp;quot;CAPS continued&amp;quot;&quot;/&gt;&lt;property id=&quot;20307&quot; value=&quot;265&quot;/&gt;&lt;/object&gt;&lt;object type=&quot;3&quot; unique_id=&quot;11767&quot;&gt;&lt;property id=&quot;20148&quot; value=&quot;5&quot;/&gt;&lt;property id=&quot;20300&quot; value=&quot;Slide 11 - &amp;quot;Service Learning&amp;quot;&quot;/&gt;&lt;property id=&quot;20307&quot; value=&quot;266&quot;/&gt;&lt;/object&gt;&lt;object type=&quot;3&quot; unique_id=&quot;11768&quot;&gt;&lt;property id=&quot;20148&quot; value=&quot;5&quot;/&gt;&lt;property id=&quot;20300&quot; value=&quot;Slide 12 - &amp;quot;Opportunities&amp;quot;&quot;/&gt;&lt;property id=&quot;20307&quot; value=&quot;267&quot;/&gt;&lt;/object&gt;&lt;object type=&quot;3&quot; unique_id=&quot;11769&quot;&gt;&lt;property id=&quot;20148&quot; value=&quot;5&quot;/&gt;&lt;property id=&quot;20300&quot; value=&quot;Slide 13 - &amp;quot;Student Wellness&amp;quot;&quot;/&gt;&lt;property id=&quot;20307&quot; value=&quot;268&quot;/&gt;&lt;/object&gt;&lt;object type=&quot;3&quot; unique_id=&quot;11770&quot;&gt;&lt;property id=&quot;20148&quot; value=&quot;5&quot;/&gt;&lt;property id=&quot;20300&quot; value=&quot;Slide 14 - &amp;quot;Med 3 Year&amp;quot;&quot;/&gt;&lt;property id=&quot;20307&quot; value=&quot;269&quot;/&gt;&lt;/object&gt;&lt;object type=&quot;3&quot; unique_id=&quot;11771&quot;&gt;&lt;property id=&quot;20148&quot; value=&quot;5&quot;/&gt;&lt;property id=&quot;20300&quot; value=&quot;Slide 15 - &amp;quot;Hospital Locations&amp;quot;&quot;/&gt;&lt;property id=&quot;20307&quot; value=&quot;270&quot;/&gt;&lt;/object&gt;&lt;object type=&quot;3&quot; unique_id=&quot;11772&quot;&gt;&lt;property id=&quot;20148&quot; value=&quot;5&quot;/&gt;&lt;property id=&quot;20300&quot; value=&quot;Slide 16&quot;/&gt;&lt;property id=&quot;20307&quot; value=&quot;271&quot;/&gt;&lt;/object&gt;&lt;object type=&quot;3&quot; unique_id=&quot;11773&quot;&gt;&lt;property id=&quot;20148&quot; value=&quot;5&quot;/&gt;&lt;property id=&quot;20300&quot; value=&quot;Slide 17&quot;/&gt;&lt;property id=&quot;20307&quot; value=&quot;272&quot;/&gt;&lt;/object&gt;&lt;object type=&quot;3&quot; unique_id=&quot;11775&quot;&gt;&lt;property id=&quot;20148&quot; value=&quot;5&quot;/&gt;&lt;property id=&quot;20300&quot; value=&quot;Slide 19 - &amp;quot;Med&amp;#x0D;&amp;#x0A;4 Year&amp;quot;&quot;/&gt;&lt;property id=&quot;20307&quot; value=&quot;274&quot;/&gt;&lt;/object&gt;&lt;object type=&quot;3&quot; unique_id=&quot;11776&quot;&gt;&lt;property id=&quot;20148&quot; value=&quot;5&quot;/&gt;&lt;property id=&quot;20300&quot; value=&quot;Slide 20 - &amp;quot;2009 Residency MATCH&amp;quot;&quot;/&gt;&lt;property id=&quot;20307&quot; value=&quot;275&quot;/&gt;&lt;/object&gt;&lt;object type=&quot;3&quot; unique_id=&quot;11777&quot;&gt;&lt;property id=&quot;20148&quot; value=&quot;5&quot;/&gt;&lt;property id=&quot;20300&quot; value=&quot;Slide 21 - &amp;quot;2009 PGY-1 Specialty Distribution&amp;quot;&quot;/&gt;&lt;property id=&quot;20307&quot; value=&quot;276&quot;/&gt;&lt;/object&gt;&lt;object type=&quot;3&quot; unique_id=&quot;11778&quot;&gt;&lt;property id=&quot;20148&quot; value=&quot;5&quot;/&gt;&lt;property id=&quot;20300&quot; value=&quot;Slide 22 - &amp;quot;USMLE&amp;quot;&quot;/&gt;&lt;property id=&quot;20307&quot; value=&quot;277&quot;/&gt;&lt;/object&gt;&lt;object type=&quot;3&quot; unique_id=&quot;11779&quot;&gt;&lt;property id=&quot;20148&quot; value=&quot;5&quot;/&gt;&lt;property id=&quot;20300&quot; value=&quot;Slide 23 - &amp;quot;Key Initiatives&amp;quot;&quot;/&gt;&lt;property id=&quot;20307&quot; value=&quot;278&quot;/&gt;&lt;/object&gt;&lt;object type=&quot;3&quot; unique_id=&quot;11780&quot;&gt;&lt;property id=&quot;20148&quot; value=&quot;5&quot;/&gt;&lt;property id=&quot;20300&quot; value=&quot;Slide 24 - &amp;quot;Signature Programs&amp;quot;&quot;/&gt;&lt;property id=&quot;20307&quot; value=&quot;279&quot;/&gt;&lt;/object&gt;&lt;object type=&quot;3&quot; unique_id=&quot;11781&quot;&gt;&lt;property id=&quot;20148&quot; value=&quot;5&quot;/&gt;&lt;property id=&quot;20300&quot; value=&quot;Slide 25 - &amp;quot;The Ohio State University&amp;quot;&quot;/&gt;&lt;property id=&quot;20307&quot; value=&quot;280&quot;/&gt;&lt;/object&gt;&lt;object type=&quot;3&quot; unique_id=&quot;11782&quot;&gt;&lt;property id=&quot;20148&quot; value=&quot;5&quot;/&gt;&lt;property id=&quot;20300&quot; value=&quot;Slide 26 - &amp;quot;Columbus, Ohio&amp;quot;&quot;/&gt;&lt;property id=&quot;20307&quot; value=&quot;281&quot;/&gt;&lt;/object&gt;&lt;object type=&quot;3&quot; unique_id=&quot;11783&quot;&gt;&lt;property id=&quot;20148&quot; value=&quot;5&quot;/&gt;&lt;property id=&quot;20300&quot; value=&quot;Slide 27 - &amp;quot;http://medicine.osu.edu&amp;quot;&quot;/&gt;&lt;property id=&quot;20307&quot; value=&quot;282&quot;/&gt;&lt;/object&gt;&lt;object type=&quot;3&quot; unique_id=&quot;11784&quot;&gt;&lt;property id=&quot;20148&quot; value=&quot;5&quot;/&gt;&lt;property id=&quot;20300&quot; value=&quot;Slide 28&quot;/&gt;&lt;property id=&quot;20307&quot; value=&quot;283&quot;/&gt;&lt;/object&gt;&lt;object type=&quot;3&quot; unique_id=&quot;12607&quot;&gt;&lt;property id=&quot;20148&quot; value=&quot;5&quot;/&gt;&lt;property id=&quot;20300&quot; value=&quot;Slide 18 - &amp;quot;ProjectONE: Creating the Future of Medicine&amp;quot;&quot;/&gt;&lt;property id=&quot;20307&quot; value=&quot;2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013 OSUWMC Template">
  <a:themeElements>
    <a:clrScheme name="OSUWMC Sept 2013">
      <a:dk1>
        <a:srgbClr val="000000"/>
      </a:dk1>
      <a:lt1>
        <a:srgbClr val="FFFFFF"/>
      </a:lt1>
      <a:dk2>
        <a:srgbClr val="666666"/>
      </a:dk2>
      <a:lt2>
        <a:srgbClr val="F2F2F2"/>
      </a:lt2>
      <a:accent1>
        <a:srgbClr val="BB0000"/>
      </a:accent1>
      <a:accent2>
        <a:srgbClr val="D25F15"/>
      </a:accent2>
      <a:accent3>
        <a:srgbClr val="7DA1C4"/>
      </a:accent3>
      <a:accent4>
        <a:srgbClr val="880063"/>
      </a:accent4>
      <a:accent5>
        <a:srgbClr val="999500"/>
      </a:accent5>
      <a:accent6>
        <a:srgbClr val="65513C"/>
      </a:accent6>
      <a:hlink>
        <a:srgbClr val="4B79A5"/>
      </a:hlink>
      <a:folHlink>
        <a:srgbClr val="A3A3A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2013 OSUWMC Template">
  <a:themeElements>
    <a:clrScheme name="OSUWMC Sept 2013">
      <a:dk1>
        <a:srgbClr val="000000"/>
      </a:dk1>
      <a:lt1>
        <a:srgbClr val="FFFFFF"/>
      </a:lt1>
      <a:dk2>
        <a:srgbClr val="666666"/>
      </a:dk2>
      <a:lt2>
        <a:srgbClr val="F2F2F2"/>
      </a:lt2>
      <a:accent1>
        <a:srgbClr val="BB0000"/>
      </a:accent1>
      <a:accent2>
        <a:srgbClr val="D25F15"/>
      </a:accent2>
      <a:accent3>
        <a:srgbClr val="7DA1C4"/>
      </a:accent3>
      <a:accent4>
        <a:srgbClr val="880063"/>
      </a:accent4>
      <a:accent5>
        <a:srgbClr val="999500"/>
      </a:accent5>
      <a:accent6>
        <a:srgbClr val="65513C"/>
      </a:accent6>
      <a:hlink>
        <a:srgbClr val="4B79A5"/>
      </a:hlink>
      <a:folHlink>
        <a:srgbClr val="A3A3A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">
    <a:dk1>
      <a:srgbClr val="000000"/>
    </a:dk1>
    <a:lt1>
      <a:srgbClr val="FFFFFF"/>
    </a:lt1>
    <a:dk2>
      <a:srgbClr val="A7A7A7"/>
    </a:dk2>
    <a:lt2>
      <a:srgbClr val="535353"/>
    </a:lt2>
    <a:accent1>
      <a:srgbClr val="499BC9"/>
    </a:accent1>
    <a:accent2>
      <a:srgbClr val="6EC038"/>
    </a:accent2>
    <a:accent3>
      <a:srgbClr val="F1D130"/>
    </a:accent3>
    <a:accent4>
      <a:srgbClr val="FFA93A"/>
    </a:accent4>
    <a:accent5>
      <a:srgbClr val="FF2D21"/>
    </a:accent5>
    <a:accent6>
      <a:srgbClr val="6C2085"/>
    </a:accent6>
    <a:hlink>
      <a:srgbClr val="0000FF"/>
    </a:hlink>
    <a:folHlink>
      <a:srgbClr val="FF00FF"/>
    </a:folHlink>
  </a:clrScheme>
  <a:fontScheme name="Blank">
    <a:majorFont>
      <a:latin typeface="Helvetica"/>
      <a:ea typeface="Helvetica"/>
      <a:cs typeface="Helvetica"/>
    </a:majorFont>
    <a:minorFont>
      <a:latin typeface="Helvetica"/>
      <a:ea typeface="Helvetica"/>
      <a:cs typeface="Helvetica"/>
    </a:minorFont>
  </a:fontScheme>
  <a:fmtScheme name="Blank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5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1CAD4B521F8749A72C66E6CA80DA82" ma:contentTypeVersion="2" ma:contentTypeDescription="Create a new document." ma:contentTypeScope="" ma:versionID="d0483f9fefd908a120fbee87fba9ff6d">
  <xsd:schema xmlns:xsd="http://www.w3.org/2001/XMLSchema" xmlns:xs="http://www.w3.org/2001/XMLSchema" xmlns:p="http://schemas.microsoft.com/office/2006/metadata/properties" xmlns:ns2="eacbd4e1-6f7d-4cc1-92db-35588741376f" targetNamespace="http://schemas.microsoft.com/office/2006/metadata/properties" ma:root="true" ma:fieldsID="425e620e79c3fcdf391d3210fd40dd8a" ns2:_="">
    <xsd:import namespace="eacbd4e1-6f7d-4cc1-92db-35588741376f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User_x0020_Type" minOccurs="0"/>
                <xsd:element ref="ns2:Data_x0020_Classification"/>
                <xsd:element ref="ns2:Security_x0020_Disclaim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cbd4e1-6f7d-4cc1-92db-35588741376f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User_x0020_Type" ma:index="9" nillable="true" ma:displayName="User Type" ma:default="Advanced PowerPoint Users" ma:format="Dropdown" ma:internalName="User_x0020_Type">
      <xsd:simpleType>
        <xsd:restriction base="dms:Choice">
          <xsd:enumeration value="Advanced PowerPoint Users"/>
          <xsd:enumeration value="Regular PowerPoint Users"/>
        </xsd:restriction>
      </xsd:simpleType>
    </xsd:element>
    <xsd:element name="Data_x0020_Classification" ma:index="10" ma:displayName="Data Classification" ma:default="Limited Access" ma:format="Dropdown" ma:internalName="Data_x0020_Classification">
      <xsd:simpleType>
        <xsd:restriction base="dms:Choice">
          <xsd:enumeration value="Public"/>
          <xsd:enumeration value="Limited Access"/>
        </xsd:restriction>
      </xsd:simpleType>
    </xsd:element>
    <xsd:element name="Security_x0020_Disclaimer" ma:index="11" ma:displayName="Security Disclaimer" ma:description="This document does not contain Personal Health Information (PHI) or other restricted data." ma:format="Dropdown" ma:internalName="Security_x0020_Disclaimer">
      <xsd:simpleType>
        <xsd:restriction base="dms:Choice"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ser_x0020_Type xmlns="eacbd4e1-6f7d-4cc1-92db-35588741376f">Advanced PowerPoint Users</User_x0020_Type>
    <Security_x0020_Disclaimer xmlns="eacbd4e1-6f7d-4cc1-92db-35588741376f">Yes</Security_x0020_Disclaimer>
    <Data_x0020_Classification xmlns="eacbd4e1-6f7d-4cc1-92db-35588741376f">Public</Data_x0020_Classification>
    <Thumbnail xmlns="eacbd4e1-6f7d-4cc1-92db-35588741376f">
      <Url xsi:nil="true"/>
      <Description xsi:nil="true"/>
    </Thumbnail>
  </documentManagement>
</p:properties>
</file>

<file path=customXml/itemProps1.xml><?xml version="1.0" encoding="utf-8"?>
<ds:datastoreItem xmlns:ds="http://schemas.openxmlformats.org/officeDocument/2006/customXml" ds:itemID="{84D35869-E974-4D17-966A-43AFBC5F54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cbd4e1-6f7d-4cc1-92db-3558874137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D6B7E9-491B-4758-A286-BE2CBEBB57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BC00F2-B6CA-4E81-A928-DFAA3DDBAB1C}">
  <ds:schemaRefs>
    <ds:schemaRef ds:uri="eacbd4e1-6f7d-4cc1-92db-35588741376f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40007</TotalTime>
  <Words>745</Words>
  <Application>Microsoft Office PowerPoint</Application>
  <PresentationFormat>On-screen Show (4:3)</PresentationFormat>
  <Paragraphs>195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</vt:lpstr>
      <vt:lpstr>Wingdings</vt:lpstr>
      <vt:lpstr>2013 OSUWMC Template</vt:lpstr>
      <vt:lpstr>1_2013 OSUWMC Template</vt:lpstr>
      <vt:lpstr>HCL Patient Data Registry Project:  Project Update</vt:lpstr>
      <vt:lpstr>HCLF Patient Data Registry</vt:lpstr>
      <vt:lpstr>Registry Participation</vt:lpstr>
      <vt:lpstr>www.hairycellleukemia.org</vt:lpstr>
      <vt:lpstr> </vt:lpstr>
      <vt:lpstr>Registry Participation</vt:lpstr>
      <vt:lpstr>PowerPoint Presentation</vt:lpstr>
      <vt:lpstr>Current Registry Participation</vt:lpstr>
      <vt:lpstr>Patient Recruitment: Registry participation via HCLF website </vt:lpstr>
      <vt:lpstr>Registry Participation</vt:lpstr>
      <vt:lpstr> Participants via HCLF website</vt:lpstr>
      <vt:lpstr>US participants</vt:lpstr>
      <vt:lpstr>US participants</vt:lpstr>
      <vt:lpstr>PowerPoint Presentation</vt:lpstr>
      <vt:lpstr>PowerPoint Presentation</vt:lpstr>
      <vt:lpstr>First Clinical Studies Using the Patient Data Registry</vt:lpstr>
      <vt:lpstr>Updated Risk Stratification in HCL</vt:lpstr>
      <vt:lpstr>Quality of Life Study</vt:lpstr>
      <vt:lpstr>Thanks to Our Teams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2013_OSUWMC Presentation Template_10-10</dc:title>
  <dc:creator>Anghelina, Mirela</dc:creator>
  <cp:lastModifiedBy>Windows User</cp:lastModifiedBy>
  <cp:revision>1111</cp:revision>
  <dcterms:created xsi:type="dcterms:W3CDTF">2010-06-18T15:19:42Z</dcterms:created>
  <dcterms:modified xsi:type="dcterms:W3CDTF">2018-10-17T17:46:22Z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0x010100FB1CAD4B521F8749A72C66E6CA80DA82</vt:lpwstr>
  </property>
</Properties>
</file>